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4"/>
    <p:sldMasterId id="2147483689" r:id="rId5"/>
  </p:sldMasterIdLst>
  <p:notesMasterIdLst>
    <p:notesMasterId r:id="rId39"/>
  </p:notesMasterIdLst>
  <p:handoutMasterIdLst>
    <p:handoutMasterId r:id="rId40"/>
  </p:handoutMasterIdLst>
  <p:sldIdLst>
    <p:sldId id="453" r:id="rId6"/>
    <p:sldId id="459" r:id="rId7"/>
    <p:sldId id="554" r:id="rId8"/>
    <p:sldId id="460" r:id="rId9"/>
    <p:sldId id="580" r:id="rId10"/>
    <p:sldId id="574" r:id="rId11"/>
    <p:sldId id="581" r:id="rId12"/>
    <p:sldId id="579" r:id="rId13"/>
    <p:sldId id="576" r:id="rId14"/>
    <p:sldId id="577" r:id="rId15"/>
    <p:sldId id="555" r:id="rId16"/>
    <p:sldId id="565" r:id="rId17"/>
    <p:sldId id="566" r:id="rId18"/>
    <p:sldId id="567" r:id="rId19"/>
    <p:sldId id="561" r:id="rId20"/>
    <p:sldId id="592" r:id="rId21"/>
    <p:sldId id="593" r:id="rId22"/>
    <p:sldId id="591" r:id="rId23"/>
    <p:sldId id="573" r:id="rId24"/>
    <p:sldId id="597" r:id="rId25"/>
    <p:sldId id="584" r:id="rId26"/>
    <p:sldId id="585" r:id="rId27"/>
    <p:sldId id="586" r:id="rId28"/>
    <p:sldId id="587" r:id="rId29"/>
    <p:sldId id="588" r:id="rId30"/>
    <p:sldId id="590" r:id="rId31"/>
    <p:sldId id="582" r:id="rId32"/>
    <p:sldId id="598" r:id="rId33"/>
    <p:sldId id="575" r:id="rId34"/>
    <p:sldId id="596" r:id="rId35"/>
    <p:sldId id="599" r:id="rId36"/>
    <p:sldId id="569" r:id="rId37"/>
    <p:sldId id="600" r:id="rId3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EN, CHARLENE A" initials="GCA" lastIdx="11" clrIdx="0">
    <p:extLst>
      <p:ext uri="{19B8F6BF-5375-455C-9EA6-DF929625EA0E}">
        <p15:presenceInfo xmlns:p15="http://schemas.microsoft.com/office/powerpoint/2012/main" userId="S-1-5-21-1853942846-4006300786-3363798535-177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3F64"/>
    <a:srgbClr val="888FDD"/>
    <a:srgbClr val="D4638D"/>
    <a:srgbClr val="F7EA9D"/>
    <a:srgbClr val="F3F3F3"/>
    <a:srgbClr val="C7D9F5"/>
    <a:srgbClr val="000000"/>
    <a:srgbClr val="FDAC00"/>
    <a:srgbClr val="95054C"/>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96" autoAdjust="0"/>
    <p:restoredTop sz="88176" autoAdjust="0"/>
  </p:normalViewPr>
  <p:slideViewPr>
    <p:cSldViewPr snapToGrid="0" snapToObjects="1">
      <p:cViewPr>
        <p:scale>
          <a:sx n="60" d="100"/>
          <a:sy n="60" d="100"/>
        </p:scale>
        <p:origin x="1003" y="821"/>
      </p:cViewPr>
      <p:guideLst>
        <p:guide orient="horz" pos="2160"/>
        <p:guide pos="3840"/>
      </p:guideLst>
    </p:cSldViewPr>
  </p:slideViewPr>
  <p:outlineViewPr>
    <p:cViewPr>
      <p:scale>
        <a:sx n="33" d="100"/>
        <a:sy n="33" d="100"/>
      </p:scale>
      <p:origin x="0" y="-5054"/>
    </p:cViewPr>
  </p:outlineViewPr>
  <p:notesTextViewPr>
    <p:cViewPr>
      <p:scale>
        <a:sx n="3" d="2"/>
        <a:sy n="3" d="2"/>
      </p:scale>
      <p:origin x="0" y="0"/>
    </p:cViewPr>
  </p:notesTextViewPr>
  <p:sorterViewPr>
    <p:cViewPr varScale="1">
      <p:scale>
        <a:sx n="1" d="1"/>
        <a:sy n="1" d="1"/>
      </p:scale>
      <p:origin x="0" y="-23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8A17FAA-1E96-4660-AE1D-AFF2A1A95EE7}" type="datetimeFigureOut">
              <a:rPr lang="en-US" smtClean="0"/>
              <a:pPr/>
              <a:t>9/6/2024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7BCA075-FF7F-42F3-BB19-526830F87290}" type="slidenum">
              <a:rPr lang="en-US" smtClean="0"/>
              <a:pPr/>
              <a:t>‹#›</a:t>
            </a:fld>
            <a:endParaRPr lang="en-US" dirty="0"/>
          </a:p>
        </p:txBody>
      </p:sp>
    </p:spTree>
    <p:extLst>
      <p:ext uri="{BB962C8B-B14F-4D97-AF65-F5344CB8AC3E}">
        <p14:creationId xmlns:p14="http://schemas.microsoft.com/office/powerpoint/2010/main" val="2597433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31CBE6AC-9492-4292-8BDB-BD48EBBDE8D1}" type="datetimeFigureOut">
              <a:rPr lang="en-US" smtClean="0"/>
              <a:pPr/>
              <a:t>9/6/2024</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D516E0BC-51EE-4218-A209-CC610A508EDD}" type="slidenum">
              <a:rPr lang="en-US" smtClean="0"/>
              <a:pPr/>
              <a:t>‹#›</a:t>
            </a:fld>
            <a:endParaRPr lang="en-US" dirty="0"/>
          </a:p>
        </p:txBody>
      </p:sp>
    </p:spTree>
    <p:extLst>
      <p:ext uri="{BB962C8B-B14F-4D97-AF65-F5344CB8AC3E}">
        <p14:creationId xmlns:p14="http://schemas.microsoft.com/office/powerpoint/2010/main" val="366637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latin typeface="+mn-lt"/>
                <a:ea typeface="+mn-ea"/>
                <a:cs typeface="+mn-cs"/>
              </a:rPr>
              <a:t>TELL: Place Holder </a:t>
            </a:r>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pPr/>
              <a:t>1</a:t>
            </a:fld>
            <a:endParaRPr lang="en-US" dirty="0"/>
          </a:p>
        </p:txBody>
      </p:sp>
    </p:spTree>
    <p:extLst>
      <p:ext uri="{BB962C8B-B14F-4D97-AF65-F5344CB8AC3E}">
        <p14:creationId xmlns:p14="http://schemas.microsoft.com/office/powerpoint/2010/main" val="1618103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a:r>
              <a:rPr lang="en-US" altLang="en-US" b="1" dirty="0"/>
              <a:t>TELL: </a:t>
            </a:r>
            <a:r>
              <a:rPr lang="en-US" altLang="en-US" dirty="0"/>
              <a:t>There are different types  of communication or ways in which to transfer information or impart thoughts or opinions in a clear and concise manner, it is sometimes best to utilize more than one type of communication.  You may not realize that communication is more than talking to others.  </a:t>
            </a:r>
          </a:p>
        </p:txBody>
      </p:sp>
      <p:sp>
        <p:nvSpPr>
          <p:cNvPr id="4" name="Slide Number Placeholder 3"/>
          <p:cNvSpPr>
            <a:spLocks noGrp="1"/>
          </p:cNvSpPr>
          <p:nvPr>
            <p:ph type="sldNum" sz="quarter" idx="10"/>
          </p:nvPr>
        </p:nvSpPr>
        <p:spPr/>
        <p:txBody>
          <a:bodyPr/>
          <a:lstStyle/>
          <a:p>
            <a:fld id="{D516E0BC-51EE-4218-A209-CC610A508EDD}" type="slidenum">
              <a:rPr lang="en-US" smtClean="0"/>
              <a:t>14</a:t>
            </a:fld>
            <a:endParaRPr lang="en-US"/>
          </a:p>
        </p:txBody>
      </p:sp>
    </p:spTree>
    <p:extLst>
      <p:ext uri="{BB962C8B-B14F-4D97-AF65-F5344CB8AC3E}">
        <p14:creationId xmlns:p14="http://schemas.microsoft.com/office/powerpoint/2010/main" val="961765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pPr/>
              <a:t>15</a:t>
            </a:fld>
            <a:endParaRPr lang="en-US" dirty="0"/>
          </a:p>
        </p:txBody>
      </p:sp>
    </p:spTree>
    <p:extLst>
      <p:ext uri="{BB962C8B-B14F-4D97-AF65-F5344CB8AC3E}">
        <p14:creationId xmlns:p14="http://schemas.microsoft.com/office/powerpoint/2010/main" val="1316237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pPr/>
              <a:t>16</a:t>
            </a:fld>
            <a:endParaRPr lang="en-US" dirty="0"/>
          </a:p>
        </p:txBody>
      </p:sp>
    </p:spTree>
    <p:extLst>
      <p:ext uri="{BB962C8B-B14F-4D97-AF65-F5344CB8AC3E}">
        <p14:creationId xmlns:p14="http://schemas.microsoft.com/office/powerpoint/2010/main" val="1920052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Being aware of your own body language and what it conveys helps communicate effectively with non-English speakers.</a:t>
            </a:r>
          </a:p>
          <a:p>
            <a:r>
              <a:rPr lang="en-US" dirty="0">
                <a:cs typeface="Arial" panose="020B0604020202020204" pitchFamily="34" charset="0"/>
              </a:rPr>
              <a:t>Pay close attention to the facial expressions used by those whom you're speaking to. It can give clues about whether your message is getting across.</a:t>
            </a:r>
            <a:endParaRPr lang="en-US" sz="1100" dirty="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0185CE7-25BB-4BB6-B9D3-D9D2E5033D5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752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TELL:  </a:t>
            </a:r>
            <a:r>
              <a:rPr lang="en-US" dirty="0"/>
              <a:t>Non-verbal communication, commonly known as “body language.”  Examples of body language are Eye Contact, Expressions, Gestures, Posture and body orientation and Location or Proximity. </a:t>
            </a:r>
          </a:p>
          <a:p>
            <a:r>
              <a:rPr lang="en-US" b="1" dirty="0"/>
              <a:t>TELL: </a:t>
            </a:r>
            <a:r>
              <a:rPr lang="en-US" dirty="0"/>
              <a:t>In an effort to help you understand the impact that non-verbal communication cues can have, I will demonstrate some examples of the non-verbal cues.</a:t>
            </a:r>
          </a:p>
          <a:p>
            <a:endParaRPr lang="en-US" dirty="0"/>
          </a:p>
          <a:p>
            <a:r>
              <a:rPr lang="en-US" b="1" dirty="0"/>
              <a:t>Conduct Exercise:  </a:t>
            </a:r>
            <a:r>
              <a:rPr lang="en-US" dirty="0"/>
              <a:t>Body Language </a:t>
            </a:r>
          </a:p>
          <a:p>
            <a:r>
              <a:rPr lang="en-US" b="1" dirty="0"/>
              <a:t>INSTRUCTOR: </a:t>
            </a:r>
            <a:r>
              <a:rPr lang="en-US" dirty="0"/>
              <a:t>Choose an individual in the front row whose name you know or ask them their name in order to carry out the exercises.  Thank the individual for volunteering.</a:t>
            </a:r>
          </a:p>
          <a:p>
            <a:r>
              <a:rPr lang="en-US" dirty="0"/>
              <a:t> 1.“Avoid looking into someone’s eyes and say to them “You did a really good job today.”  </a:t>
            </a:r>
          </a:p>
          <a:p>
            <a:r>
              <a:rPr lang="en-US" b="1" dirty="0"/>
              <a:t>ASK-</a:t>
            </a:r>
            <a:r>
              <a:rPr lang="en-US" dirty="0"/>
              <a:t> Which non-verbal cue is this an example of? </a:t>
            </a:r>
          </a:p>
          <a:p>
            <a:r>
              <a:rPr lang="en-US" dirty="0"/>
              <a:t> Acknowledge their answers.  TELL: When you are speaking to someone and not using eye contact, you are not acknowledging him or her.  Doing so leads the listener to be confused as to whom you are speaking. </a:t>
            </a:r>
          </a:p>
          <a:p>
            <a:r>
              <a:rPr lang="en-US" b="1" dirty="0"/>
              <a:t>INSTRUCTOR: </a:t>
            </a:r>
          </a:p>
          <a:p>
            <a:r>
              <a:rPr lang="en-US" dirty="0"/>
              <a:t> 2. “Cross your arms in from of your body and say “I am open to any of your suggestions” – ASK: Which non-verbal cue is this example of?  Acknowledge their answers.  </a:t>
            </a:r>
          </a:p>
          <a:p>
            <a:r>
              <a:rPr lang="en-US" b="1" dirty="0"/>
              <a:t>TELL: </a:t>
            </a:r>
            <a:r>
              <a:rPr lang="en-US" dirty="0"/>
              <a:t>when your arms are crossed, your are perceived as not being open-minded, conflicting with your statement of being open to suggestions. </a:t>
            </a:r>
          </a:p>
          <a:p>
            <a:r>
              <a:rPr lang="en-US" b="1" dirty="0"/>
              <a:t>INSTRUCTOR: </a:t>
            </a:r>
          </a:p>
          <a:p>
            <a:r>
              <a:rPr lang="en-US" dirty="0"/>
              <a:t>3. “Using your fingers put the shape of an L on your forehead” </a:t>
            </a:r>
          </a:p>
          <a:p>
            <a:r>
              <a:rPr lang="en-US" dirty="0"/>
              <a:t> ASK- Which non-verbal cue is this an example of?  Acknowledge their answers. </a:t>
            </a:r>
          </a:p>
          <a:p>
            <a:r>
              <a:rPr lang="en-US" dirty="0"/>
              <a:t> TELL: Often you express yourself with gestures without thinking.  However, the meaning of gestures can be very different, so it is important to be careful to avoid misinterpretation. </a:t>
            </a:r>
          </a:p>
          <a:p>
            <a:endParaRPr lang="en-US" dirty="0"/>
          </a:p>
          <a:p>
            <a:r>
              <a:rPr lang="en-US" dirty="0"/>
              <a:t>Instructor:</a:t>
            </a:r>
          </a:p>
          <a:p>
            <a:r>
              <a:rPr lang="en-US" dirty="0"/>
              <a:t>4. “Lean on the desk placing your face about 12 inches from their face and say, “Will you be meeting your deadline today”?  - </a:t>
            </a:r>
          </a:p>
          <a:p>
            <a:r>
              <a:rPr lang="en-US" dirty="0"/>
              <a:t>ASK- Which non-verbal cue is this an example of?  Acknowledge their answers.  TELL:  If I am leaning into you to say something private, it could be perceived negative.  However, if I lean into your personal space to say something not private, it can be perceived as an uncomfortable negative experience.</a:t>
            </a:r>
          </a:p>
          <a:p>
            <a:endParaRPr lang="en-US" dirty="0"/>
          </a:p>
          <a:p>
            <a:r>
              <a:rPr lang="en-US" b="1" dirty="0"/>
              <a:t>Instructor: </a:t>
            </a:r>
          </a:p>
          <a:p>
            <a:r>
              <a:rPr lang="en-US" dirty="0"/>
              <a:t>5. “Roll your eyes and say to them “OK, let’s go over this one more time.”  </a:t>
            </a:r>
          </a:p>
          <a:p>
            <a:r>
              <a:rPr lang="en-US" b="1" dirty="0"/>
              <a:t>ASK-</a:t>
            </a:r>
            <a:r>
              <a:rPr lang="en-US" dirty="0"/>
              <a:t> Which non-verbal cue is this an example of?  Acknowledge their answers. </a:t>
            </a:r>
          </a:p>
          <a:p>
            <a:r>
              <a:rPr lang="en-US" b="1" dirty="0"/>
              <a:t>TELL</a:t>
            </a:r>
            <a:r>
              <a:rPr lang="en-US" dirty="0"/>
              <a:t>: This type of facial expressions demonstrates annoyance</a:t>
            </a:r>
          </a:p>
          <a:p>
            <a:r>
              <a:rPr lang="en-US" b="1" dirty="0"/>
              <a:t>TELL:</a:t>
            </a:r>
            <a:r>
              <a:rPr lang="en-US" dirty="0"/>
              <a:t> Exhibiting what you have seen this can be a roadblock.</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19</a:t>
            </a:fld>
            <a:endParaRPr lang="en-US"/>
          </a:p>
        </p:txBody>
      </p:sp>
    </p:spTree>
    <p:extLst>
      <p:ext uri="{BB962C8B-B14F-4D97-AF65-F5344CB8AC3E}">
        <p14:creationId xmlns:p14="http://schemas.microsoft.com/office/powerpoint/2010/main" val="547220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diverse workplace has many benefits but can have a few challenges. </a:t>
            </a:r>
          </a:p>
          <a:p>
            <a:pPr defTabSz="931774">
              <a:defRPr/>
            </a:pPr>
            <a:r>
              <a:rPr lang="en-US" dirty="0">
                <a:solidFill>
                  <a:srgbClr val="2D2D2D"/>
                </a:solidFill>
              </a:rPr>
              <a:t>Understanding how to identify and address cultural differences allows you to facilitate productive communication and cultivate a positive and accepting environment of people from all cultures.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0185CE7-25BB-4BB6-B9D3-D9D2E5033D5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395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Being aware of your own body language and what it conveys helps communicate effectively with non-English speakers.</a:t>
            </a:r>
          </a:p>
          <a:p>
            <a:r>
              <a:rPr lang="en-US" dirty="0">
                <a:cs typeface="Arial" panose="020B0604020202020204" pitchFamily="34" charset="0"/>
              </a:rPr>
              <a:t>Pay close attention to the facial expressions used by those whom you're speaking to. It can give clues about whether your message is getting across.</a:t>
            </a:r>
            <a:endParaRPr lang="en-US" sz="1100" dirty="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0185CE7-25BB-4BB6-B9D3-D9D2E5033D5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843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Being aware of your own body language and what it conveys helps communicate effectively with non-English speakers.</a:t>
            </a:r>
          </a:p>
          <a:p>
            <a:r>
              <a:rPr lang="en-US" dirty="0">
                <a:cs typeface="Arial" panose="020B0604020202020204" pitchFamily="34" charset="0"/>
              </a:rPr>
              <a:t>Pay close attention to the facial expressions used by those whom you're speaking to. It can give clues about whether your message is getting across.</a:t>
            </a:r>
            <a:endParaRPr lang="en-US" sz="1100" dirty="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0185CE7-25BB-4BB6-B9D3-D9D2E5033D5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106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Being aware of your own body language and what it conveys helps communicate effectively with non-English speakers.</a:t>
            </a:r>
          </a:p>
          <a:p>
            <a:r>
              <a:rPr lang="en-US" dirty="0">
                <a:cs typeface="Arial" panose="020B0604020202020204" pitchFamily="34" charset="0"/>
              </a:rPr>
              <a:t>Pay close attention to the facial expressions used by those whom you're speaking to. It can give clues about whether your message is getting across.</a:t>
            </a:r>
            <a:endParaRPr lang="en-US" sz="1100" dirty="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0185CE7-25BB-4BB6-B9D3-D9D2E5033D5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128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Being aware of your own body language and what it conveys helps communicate effectively with non-English speakers.</a:t>
            </a:r>
          </a:p>
          <a:p>
            <a:r>
              <a:rPr lang="en-US" dirty="0">
                <a:cs typeface="Arial" panose="020B0604020202020204" pitchFamily="34" charset="0"/>
              </a:rPr>
              <a:t>Pay close attention to the facial expressions used by those whom you're speaking to. It can give clues about whether your message is getting across.</a:t>
            </a:r>
            <a:endParaRPr lang="en-US" sz="1100" dirty="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0185CE7-25BB-4BB6-B9D3-D9D2E5033D5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479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S PGothic" panose="020B0600070205080204" pitchFamily="34" charset="-128"/>
                <a:cs typeface="+mn-cs"/>
              </a:rPr>
              <a:t>TELL:</a:t>
            </a:r>
            <a:endParaRPr lang="en-US" sz="1200" kern="1200" dirty="0">
              <a:solidFill>
                <a:schemeClr val="tx1"/>
              </a:solidFill>
              <a:effectLst/>
              <a:latin typeface="+mn-lt"/>
              <a:ea typeface="MS PGothic" panose="020B0600070205080204" pitchFamily="34" charset="-128"/>
              <a:cs typeface="+mn-cs"/>
            </a:endParaRPr>
          </a:p>
          <a:p>
            <a:r>
              <a:rPr lang="en-US" sz="1200" kern="1200" dirty="0">
                <a:solidFill>
                  <a:schemeClr val="tx1"/>
                </a:solidFill>
                <a:effectLst/>
                <a:latin typeface="+mn-lt"/>
                <a:ea typeface="MS PGothic" panose="020B0600070205080204" pitchFamily="34" charset="-128"/>
                <a:cs typeface="+mn-cs"/>
              </a:rPr>
              <a:t>This training focuses on the importance of developing your personal communication skills . Clear communication is essential in every aspect of our job, whether we are training , coaching or evaluating our employees we need to be clear about our expectations.  Honest clear communication is one of the most important key ingredients in managing people and implementing new policies and procedures.  </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2</a:t>
            </a:fld>
            <a:endParaRPr lang="en-US" dirty="0"/>
          </a:p>
        </p:txBody>
      </p:sp>
    </p:spTree>
    <p:extLst>
      <p:ext uri="{BB962C8B-B14F-4D97-AF65-F5344CB8AC3E}">
        <p14:creationId xmlns:p14="http://schemas.microsoft.com/office/powerpoint/2010/main" val="823619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ASK:  </a:t>
            </a:r>
            <a:r>
              <a:rPr lang="en-US" dirty="0"/>
              <a:t>How can you continue to improve your communication skills? </a:t>
            </a:r>
          </a:p>
          <a:p>
            <a:endParaRPr lang="en-US" dirty="0"/>
          </a:p>
          <a:p>
            <a:r>
              <a:rPr lang="en-US" b="1" dirty="0"/>
              <a:t>INSTRUCTOR:  </a:t>
            </a:r>
            <a:r>
              <a:rPr lang="en-US" dirty="0"/>
              <a:t>Solicit responses and provide praise for their commitments to improve upon their communication skills. </a:t>
            </a:r>
          </a:p>
          <a:p>
            <a:endParaRPr lang="en-US" dirty="0"/>
          </a:p>
          <a:p>
            <a:r>
              <a:rPr lang="en-US" b="1" dirty="0"/>
              <a:t>TELL:  </a:t>
            </a:r>
            <a:r>
              <a:rPr lang="en-US" dirty="0"/>
              <a:t>Create an action plan and set goals for: listening better, communicating clear messages and becoming aware of non-verbal cues.  How does a musician make it to Carnegie Hall?  With practice!  As they say, practice makes perfect.</a:t>
            </a:r>
          </a:p>
          <a:p>
            <a:endParaRPr lang="en-US"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32</a:t>
            </a:fld>
            <a:endParaRPr lang="en-US"/>
          </a:p>
        </p:txBody>
      </p:sp>
    </p:spTree>
    <p:extLst>
      <p:ext uri="{BB962C8B-B14F-4D97-AF65-F5344CB8AC3E}">
        <p14:creationId xmlns:p14="http://schemas.microsoft.com/office/powerpoint/2010/main" val="296846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a:r>
              <a:rPr lang="en-US" altLang="en-US" b="1" dirty="0"/>
              <a:t>TELL: </a:t>
            </a:r>
            <a:r>
              <a:rPr lang="en-US" altLang="en-US" dirty="0"/>
              <a:t>For today’s class, we will use the following definition: Communication is a process of transferring information from one person to another.  It is commonly defined as, "the imparting or interchange of thoughts, opinions or information by speech, writing or signs.”  </a:t>
            </a:r>
          </a:p>
          <a:p>
            <a:r>
              <a:rPr lang="en-US" b="1" dirty="0"/>
              <a:t>Instructor: </a:t>
            </a:r>
          </a:p>
          <a:p>
            <a:r>
              <a:rPr lang="en-US" dirty="0"/>
              <a:t>Respond based upon what students replied (use language i.e. those were perfect examples or we just heard a great example of what communication is.)</a:t>
            </a: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3</a:t>
            </a:fld>
            <a:endParaRPr lang="en-US"/>
          </a:p>
        </p:txBody>
      </p:sp>
    </p:spTree>
    <p:extLst>
      <p:ext uri="{BB962C8B-B14F-4D97-AF65-F5344CB8AC3E}">
        <p14:creationId xmlns:p14="http://schemas.microsoft.com/office/powerpoint/2010/main" val="2972476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S PGothic" panose="020B0600070205080204" pitchFamily="34" charset="-128"/>
                <a:cs typeface="+mn-cs"/>
              </a:rPr>
              <a:t>TELL:</a:t>
            </a:r>
            <a:endParaRPr lang="en-US" sz="1200" kern="1200" dirty="0">
              <a:solidFill>
                <a:schemeClr val="tx1"/>
              </a:solidFill>
              <a:effectLst/>
              <a:latin typeface="+mn-lt"/>
              <a:ea typeface="MS PGothic" panose="020B0600070205080204" pitchFamily="34" charset="-128"/>
              <a:cs typeface="+mn-cs"/>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pPr/>
              <a:t>4</a:t>
            </a:fld>
            <a:endParaRPr lang="en-US" dirty="0"/>
          </a:p>
        </p:txBody>
      </p:sp>
    </p:spTree>
    <p:extLst>
      <p:ext uri="{BB962C8B-B14F-4D97-AF65-F5344CB8AC3E}">
        <p14:creationId xmlns:p14="http://schemas.microsoft.com/office/powerpoint/2010/main" val="3024348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Being aware of your own body language and what it conveys helps communicate effectively with non-English speakers.</a:t>
            </a:r>
          </a:p>
          <a:p>
            <a:r>
              <a:rPr lang="en-US" dirty="0">
                <a:cs typeface="Arial" panose="020B0604020202020204" pitchFamily="34" charset="0"/>
              </a:rPr>
              <a:t>Pay close attention to the facial expressions used by those whom you're speaking to. It can give clues about whether your message is getting across.</a:t>
            </a:r>
            <a:endParaRPr lang="en-US" sz="1100" dirty="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0185CE7-25BB-4BB6-B9D3-D9D2E5033D5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300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pPr/>
              <a:t>10</a:t>
            </a:fld>
            <a:endParaRPr lang="en-US" dirty="0"/>
          </a:p>
        </p:txBody>
      </p:sp>
    </p:spTree>
    <p:extLst>
      <p:ext uri="{BB962C8B-B14F-4D97-AF65-F5344CB8AC3E}">
        <p14:creationId xmlns:p14="http://schemas.microsoft.com/office/powerpoint/2010/main" val="158994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a:r>
              <a:rPr lang="en-US" altLang="en-US" b="1" dirty="0"/>
              <a:t>TELL: </a:t>
            </a:r>
            <a:r>
              <a:rPr lang="en-US" altLang="en-US" dirty="0"/>
              <a:t>There are different types  of communication or ways in which to transfer information or impart thoughts or opinions in a clear and concise manner, it is sometimes best to utilize more than one type of communication.  You may not realize that communication is more than talking to others.  </a:t>
            </a:r>
          </a:p>
        </p:txBody>
      </p:sp>
      <p:sp>
        <p:nvSpPr>
          <p:cNvPr id="4" name="Slide Number Placeholder 3"/>
          <p:cNvSpPr>
            <a:spLocks noGrp="1"/>
          </p:cNvSpPr>
          <p:nvPr>
            <p:ph type="sldNum" sz="quarter" idx="10"/>
          </p:nvPr>
        </p:nvSpPr>
        <p:spPr/>
        <p:txBody>
          <a:bodyPr/>
          <a:lstStyle/>
          <a:p>
            <a:fld id="{D516E0BC-51EE-4218-A209-CC610A508EDD}" type="slidenum">
              <a:rPr lang="en-US" smtClean="0"/>
              <a:t>11</a:t>
            </a:fld>
            <a:endParaRPr lang="en-US"/>
          </a:p>
        </p:txBody>
      </p:sp>
    </p:spTree>
    <p:extLst>
      <p:ext uri="{BB962C8B-B14F-4D97-AF65-F5344CB8AC3E}">
        <p14:creationId xmlns:p14="http://schemas.microsoft.com/office/powerpoint/2010/main" val="3378431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a:r>
              <a:rPr lang="en-US" altLang="en-US" b="1" dirty="0"/>
              <a:t>TELL: </a:t>
            </a:r>
            <a:r>
              <a:rPr lang="en-US" altLang="en-US" dirty="0"/>
              <a:t>There are different types  of communication or ways in which to transfer information or impart thoughts or opinions in a clear and concise manner, it is sometimes best to utilize more than one type of communication.  You may not realize that communication is more than talking to others.  </a:t>
            </a:r>
          </a:p>
        </p:txBody>
      </p:sp>
      <p:sp>
        <p:nvSpPr>
          <p:cNvPr id="4" name="Slide Number Placeholder 3"/>
          <p:cNvSpPr>
            <a:spLocks noGrp="1"/>
          </p:cNvSpPr>
          <p:nvPr>
            <p:ph type="sldNum" sz="quarter" idx="10"/>
          </p:nvPr>
        </p:nvSpPr>
        <p:spPr/>
        <p:txBody>
          <a:bodyPr/>
          <a:lstStyle/>
          <a:p>
            <a:fld id="{D516E0BC-51EE-4218-A209-CC610A508EDD}" type="slidenum">
              <a:rPr lang="en-US" smtClean="0"/>
              <a:t>12</a:t>
            </a:fld>
            <a:endParaRPr lang="en-US"/>
          </a:p>
        </p:txBody>
      </p:sp>
    </p:spTree>
    <p:extLst>
      <p:ext uri="{BB962C8B-B14F-4D97-AF65-F5344CB8AC3E}">
        <p14:creationId xmlns:p14="http://schemas.microsoft.com/office/powerpoint/2010/main" val="82362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a:r>
              <a:rPr lang="en-US" altLang="en-US" b="1" dirty="0"/>
              <a:t>TELL: </a:t>
            </a:r>
            <a:r>
              <a:rPr lang="en-US" altLang="en-US" dirty="0"/>
              <a:t>There are different types  of communication or ways in which to transfer information or impart thoughts or opinions in a clear and concise manner, it is sometimes best to utilize more than one type of communication.  You may not realize that communication is more than talking to others.  </a:t>
            </a:r>
          </a:p>
        </p:txBody>
      </p:sp>
      <p:sp>
        <p:nvSpPr>
          <p:cNvPr id="4" name="Slide Number Placeholder 3"/>
          <p:cNvSpPr>
            <a:spLocks noGrp="1"/>
          </p:cNvSpPr>
          <p:nvPr>
            <p:ph type="sldNum" sz="quarter" idx="10"/>
          </p:nvPr>
        </p:nvSpPr>
        <p:spPr/>
        <p:txBody>
          <a:bodyPr/>
          <a:lstStyle/>
          <a:p>
            <a:fld id="{D516E0BC-51EE-4218-A209-CC610A508EDD}" type="slidenum">
              <a:rPr lang="en-US" smtClean="0"/>
              <a:t>13</a:t>
            </a:fld>
            <a:endParaRPr lang="en-US"/>
          </a:p>
        </p:txBody>
      </p:sp>
    </p:spTree>
    <p:extLst>
      <p:ext uri="{BB962C8B-B14F-4D97-AF65-F5344CB8AC3E}">
        <p14:creationId xmlns:p14="http://schemas.microsoft.com/office/powerpoint/2010/main" val="144111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pPr/>
              <a:t>9/6/2024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dirty="0"/>
          </a:p>
        </p:txBody>
      </p:sp>
    </p:spTree>
    <p:extLst>
      <p:ext uri="{BB962C8B-B14F-4D97-AF65-F5344CB8AC3E}">
        <p14:creationId xmlns:p14="http://schemas.microsoft.com/office/powerpoint/2010/main" val="1323451513"/>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9/6/2024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dirty="0"/>
          </a:p>
        </p:txBody>
      </p:sp>
    </p:spTree>
    <p:extLst>
      <p:ext uri="{BB962C8B-B14F-4D97-AF65-F5344CB8AC3E}">
        <p14:creationId xmlns:p14="http://schemas.microsoft.com/office/powerpoint/2010/main" val="2229426141"/>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9/6/2024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dirty="0"/>
          </a:p>
        </p:txBody>
      </p:sp>
    </p:spTree>
    <p:extLst>
      <p:ext uri="{BB962C8B-B14F-4D97-AF65-F5344CB8AC3E}">
        <p14:creationId xmlns:p14="http://schemas.microsoft.com/office/powerpoint/2010/main" val="3675154130"/>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20CCE-BDD8-2E70-222F-E92E4A0C73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511323-5E5D-6698-21A2-3F0B2046A753}"/>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7F949E-1FC5-9820-3474-6532CDF61BD5}"/>
              </a:ext>
            </a:extLst>
          </p:cNvPr>
          <p:cNvSpPr>
            <a:spLocks noGrp="1"/>
          </p:cNvSpPr>
          <p:nvPr>
            <p:ph type="dt" sz="half" idx="10"/>
          </p:nvPr>
        </p:nvSpPr>
        <p:spPr/>
        <p:txBody>
          <a:bodyPr/>
          <a:lstStyle/>
          <a:p>
            <a:fld id="{88577A3F-4A10-45F2-872D-B0DDF8CF6979}" type="datetimeFigureOut">
              <a:rPr lang="en-US" smtClean="0"/>
              <a:t>9/6/2024</a:t>
            </a:fld>
            <a:endParaRPr lang="en-US"/>
          </a:p>
        </p:txBody>
      </p:sp>
      <p:sp>
        <p:nvSpPr>
          <p:cNvPr id="5" name="Footer Placeholder 4">
            <a:extLst>
              <a:ext uri="{FF2B5EF4-FFF2-40B4-BE49-F238E27FC236}">
                <a16:creationId xmlns:a16="http://schemas.microsoft.com/office/drawing/2014/main" id="{29AB5734-F3D8-7EB0-7A74-345CC785F6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977180-A2C6-1AA6-C245-9C9BFCED37C3}"/>
              </a:ext>
            </a:extLst>
          </p:cNvPr>
          <p:cNvSpPr>
            <a:spLocks noGrp="1"/>
          </p:cNvSpPr>
          <p:nvPr>
            <p:ph type="sldNum" sz="quarter" idx="12"/>
          </p:nvPr>
        </p:nvSpPr>
        <p:spPr/>
        <p:txBody>
          <a:bodyPr/>
          <a:lstStyle/>
          <a:p>
            <a:fld id="{AAFCF27E-5FB1-4E0D-B410-EEABC037F23B}" type="slidenum">
              <a:rPr lang="en-US" smtClean="0"/>
              <a:t>‹#›</a:t>
            </a:fld>
            <a:endParaRPr lang="en-US"/>
          </a:p>
        </p:txBody>
      </p:sp>
    </p:spTree>
    <p:extLst>
      <p:ext uri="{BB962C8B-B14F-4D97-AF65-F5344CB8AC3E}">
        <p14:creationId xmlns:p14="http://schemas.microsoft.com/office/powerpoint/2010/main" val="27789811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7CF87-17F8-B928-BA84-F38C60C2B2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DEFD95-D96A-0E8F-FDD8-116B2B4A31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E32C47-0B60-CDC7-EDE4-3A9F169CC0DE}"/>
              </a:ext>
            </a:extLst>
          </p:cNvPr>
          <p:cNvSpPr>
            <a:spLocks noGrp="1"/>
          </p:cNvSpPr>
          <p:nvPr>
            <p:ph type="dt" sz="half" idx="10"/>
          </p:nvPr>
        </p:nvSpPr>
        <p:spPr/>
        <p:txBody>
          <a:bodyPr/>
          <a:lstStyle/>
          <a:p>
            <a:fld id="{88577A3F-4A10-45F2-872D-B0DDF8CF6979}" type="datetimeFigureOut">
              <a:rPr lang="en-US" smtClean="0"/>
              <a:t>9/6/2024</a:t>
            </a:fld>
            <a:endParaRPr lang="en-US"/>
          </a:p>
        </p:txBody>
      </p:sp>
      <p:sp>
        <p:nvSpPr>
          <p:cNvPr id="5" name="Footer Placeholder 4">
            <a:extLst>
              <a:ext uri="{FF2B5EF4-FFF2-40B4-BE49-F238E27FC236}">
                <a16:creationId xmlns:a16="http://schemas.microsoft.com/office/drawing/2014/main" id="{FC2BEB46-BE4D-DE6A-F614-1D5AF04D24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00F819-B989-3E8B-0A39-A1FBF682719C}"/>
              </a:ext>
            </a:extLst>
          </p:cNvPr>
          <p:cNvSpPr>
            <a:spLocks noGrp="1"/>
          </p:cNvSpPr>
          <p:nvPr>
            <p:ph type="sldNum" sz="quarter" idx="12"/>
          </p:nvPr>
        </p:nvSpPr>
        <p:spPr/>
        <p:txBody>
          <a:bodyPr/>
          <a:lstStyle/>
          <a:p>
            <a:fld id="{AAFCF27E-5FB1-4E0D-B410-EEABC037F23B}" type="slidenum">
              <a:rPr lang="en-US" smtClean="0"/>
              <a:t>‹#›</a:t>
            </a:fld>
            <a:endParaRPr lang="en-US"/>
          </a:p>
        </p:txBody>
      </p:sp>
    </p:spTree>
    <p:extLst>
      <p:ext uri="{BB962C8B-B14F-4D97-AF65-F5344CB8AC3E}">
        <p14:creationId xmlns:p14="http://schemas.microsoft.com/office/powerpoint/2010/main" val="20625195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2B159-6B50-356A-2123-656AC9BD89DD}"/>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1B3C27-A86A-038D-FA94-9796EA4B6C32}"/>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90A01B-FB6B-A7B9-513E-2AB925B661CA}"/>
              </a:ext>
            </a:extLst>
          </p:cNvPr>
          <p:cNvSpPr>
            <a:spLocks noGrp="1"/>
          </p:cNvSpPr>
          <p:nvPr>
            <p:ph type="dt" sz="half" idx="10"/>
          </p:nvPr>
        </p:nvSpPr>
        <p:spPr/>
        <p:txBody>
          <a:bodyPr/>
          <a:lstStyle/>
          <a:p>
            <a:fld id="{88577A3F-4A10-45F2-872D-B0DDF8CF6979}" type="datetimeFigureOut">
              <a:rPr lang="en-US" smtClean="0"/>
              <a:t>9/6/2024</a:t>
            </a:fld>
            <a:endParaRPr lang="en-US"/>
          </a:p>
        </p:txBody>
      </p:sp>
      <p:sp>
        <p:nvSpPr>
          <p:cNvPr id="5" name="Footer Placeholder 4">
            <a:extLst>
              <a:ext uri="{FF2B5EF4-FFF2-40B4-BE49-F238E27FC236}">
                <a16:creationId xmlns:a16="http://schemas.microsoft.com/office/drawing/2014/main" id="{494B3E29-8206-315C-B53F-771D983E53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CE546-E985-33EE-E1B7-517C5F6E629C}"/>
              </a:ext>
            </a:extLst>
          </p:cNvPr>
          <p:cNvSpPr>
            <a:spLocks noGrp="1"/>
          </p:cNvSpPr>
          <p:nvPr>
            <p:ph type="sldNum" sz="quarter" idx="12"/>
          </p:nvPr>
        </p:nvSpPr>
        <p:spPr/>
        <p:txBody>
          <a:bodyPr/>
          <a:lstStyle/>
          <a:p>
            <a:fld id="{AAFCF27E-5FB1-4E0D-B410-EEABC037F23B}" type="slidenum">
              <a:rPr lang="en-US" smtClean="0"/>
              <a:t>‹#›</a:t>
            </a:fld>
            <a:endParaRPr lang="en-US"/>
          </a:p>
        </p:txBody>
      </p:sp>
    </p:spTree>
    <p:extLst>
      <p:ext uri="{BB962C8B-B14F-4D97-AF65-F5344CB8AC3E}">
        <p14:creationId xmlns:p14="http://schemas.microsoft.com/office/powerpoint/2010/main" val="245352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36D4C-DE60-73E1-AB1A-983E0868E2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CA617B-E015-E8C0-7FF3-D0AF46D4CB98}"/>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ED1526-E447-1AE8-DB58-32F4CEB77DCF}"/>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D2939A-7004-0B3E-D1A4-44FD0C12E359}"/>
              </a:ext>
            </a:extLst>
          </p:cNvPr>
          <p:cNvSpPr>
            <a:spLocks noGrp="1"/>
          </p:cNvSpPr>
          <p:nvPr>
            <p:ph type="dt" sz="half" idx="10"/>
          </p:nvPr>
        </p:nvSpPr>
        <p:spPr/>
        <p:txBody>
          <a:bodyPr/>
          <a:lstStyle/>
          <a:p>
            <a:fld id="{88577A3F-4A10-45F2-872D-B0DDF8CF6979}" type="datetimeFigureOut">
              <a:rPr lang="en-US" smtClean="0"/>
              <a:t>9/6/2024</a:t>
            </a:fld>
            <a:endParaRPr lang="en-US"/>
          </a:p>
        </p:txBody>
      </p:sp>
      <p:sp>
        <p:nvSpPr>
          <p:cNvPr id="6" name="Footer Placeholder 5">
            <a:extLst>
              <a:ext uri="{FF2B5EF4-FFF2-40B4-BE49-F238E27FC236}">
                <a16:creationId xmlns:a16="http://schemas.microsoft.com/office/drawing/2014/main" id="{76F4D394-6DA9-71F1-252D-A40F15BE7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79ACCB-06C7-368C-84CB-207514495CAB}"/>
              </a:ext>
            </a:extLst>
          </p:cNvPr>
          <p:cNvSpPr>
            <a:spLocks noGrp="1"/>
          </p:cNvSpPr>
          <p:nvPr>
            <p:ph type="sldNum" sz="quarter" idx="12"/>
          </p:nvPr>
        </p:nvSpPr>
        <p:spPr/>
        <p:txBody>
          <a:bodyPr/>
          <a:lstStyle/>
          <a:p>
            <a:fld id="{AAFCF27E-5FB1-4E0D-B410-EEABC037F23B}" type="slidenum">
              <a:rPr lang="en-US" smtClean="0"/>
              <a:t>‹#›</a:t>
            </a:fld>
            <a:endParaRPr lang="en-US"/>
          </a:p>
        </p:txBody>
      </p:sp>
    </p:spTree>
    <p:extLst>
      <p:ext uri="{BB962C8B-B14F-4D97-AF65-F5344CB8AC3E}">
        <p14:creationId xmlns:p14="http://schemas.microsoft.com/office/powerpoint/2010/main" val="1621012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9EE2E-CB2F-F561-DADD-96AD70BB2AD7}"/>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8A2724-83A6-B3C5-00B6-F273305D72CA}"/>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D555FB-40C5-97B4-F6E9-E9098127D56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BDCE2C-CB48-D2E5-FECB-4BC1B2B5F4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429265-2F59-AF8A-6AC7-FEC31AEEB9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FD88AD-0800-F9CF-D02B-EF6BCDFACA49}"/>
              </a:ext>
            </a:extLst>
          </p:cNvPr>
          <p:cNvSpPr>
            <a:spLocks noGrp="1"/>
          </p:cNvSpPr>
          <p:nvPr>
            <p:ph type="dt" sz="half" idx="10"/>
          </p:nvPr>
        </p:nvSpPr>
        <p:spPr/>
        <p:txBody>
          <a:bodyPr/>
          <a:lstStyle/>
          <a:p>
            <a:fld id="{88577A3F-4A10-45F2-872D-B0DDF8CF6979}" type="datetimeFigureOut">
              <a:rPr lang="en-US" smtClean="0"/>
              <a:t>9/6/2024</a:t>
            </a:fld>
            <a:endParaRPr lang="en-US"/>
          </a:p>
        </p:txBody>
      </p:sp>
      <p:sp>
        <p:nvSpPr>
          <p:cNvPr id="8" name="Footer Placeholder 7">
            <a:extLst>
              <a:ext uri="{FF2B5EF4-FFF2-40B4-BE49-F238E27FC236}">
                <a16:creationId xmlns:a16="http://schemas.microsoft.com/office/drawing/2014/main" id="{A30856ED-472D-8B22-079A-512719017C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482970-2D90-69CF-4362-FD947BC0FCE4}"/>
              </a:ext>
            </a:extLst>
          </p:cNvPr>
          <p:cNvSpPr>
            <a:spLocks noGrp="1"/>
          </p:cNvSpPr>
          <p:nvPr>
            <p:ph type="sldNum" sz="quarter" idx="12"/>
          </p:nvPr>
        </p:nvSpPr>
        <p:spPr/>
        <p:txBody>
          <a:bodyPr/>
          <a:lstStyle/>
          <a:p>
            <a:fld id="{AAFCF27E-5FB1-4E0D-B410-EEABC037F23B}" type="slidenum">
              <a:rPr lang="en-US" smtClean="0"/>
              <a:t>‹#›</a:t>
            </a:fld>
            <a:endParaRPr lang="en-US"/>
          </a:p>
        </p:txBody>
      </p:sp>
    </p:spTree>
    <p:extLst>
      <p:ext uri="{BB962C8B-B14F-4D97-AF65-F5344CB8AC3E}">
        <p14:creationId xmlns:p14="http://schemas.microsoft.com/office/powerpoint/2010/main" val="3819106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3353B-BF2D-3BCE-4730-7DCFECDD68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F23F82-D4A3-61F2-5350-3A4B9F70BA53}"/>
              </a:ext>
            </a:extLst>
          </p:cNvPr>
          <p:cNvSpPr>
            <a:spLocks noGrp="1"/>
          </p:cNvSpPr>
          <p:nvPr>
            <p:ph type="dt" sz="half" idx="10"/>
          </p:nvPr>
        </p:nvSpPr>
        <p:spPr/>
        <p:txBody>
          <a:bodyPr/>
          <a:lstStyle/>
          <a:p>
            <a:fld id="{88577A3F-4A10-45F2-872D-B0DDF8CF6979}" type="datetimeFigureOut">
              <a:rPr lang="en-US" smtClean="0"/>
              <a:t>9/6/2024</a:t>
            </a:fld>
            <a:endParaRPr lang="en-US"/>
          </a:p>
        </p:txBody>
      </p:sp>
      <p:sp>
        <p:nvSpPr>
          <p:cNvPr id="4" name="Footer Placeholder 3">
            <a:extLst>
              <a:ext uri="{FF2B5EF4-FFF2-40B4-BE49-F238E27FC236}">
                <a16:creationId xmlns:a16="http://schemas.microsoft.com/office/drawing/2014/main" id="{0EB07E74-7859-3AA3-E159-84CEEBA4B7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FC1182-2434-B455-2DF7-9F8C3DCE9995}"/>
              </a:ext>
            </a:extLst>
          </p:cNvPr>
          <p:cNvSpPr>
            <a:spLocks noGrp="1"/>
          </p:cNvSpPr>
          <p:nvPr>
            <p:ph type="sldNum" sz="quarter" idx="12"/>
          </p:nvPr>
        </p:nvSpPr>
        <p:spPr/>
        <p:txBody>
          <a:bodyPr/>
          <a:lstStyle/>
          <a:p>
            <a:fld id="{AAFCF27E-5FB1-4E0D-B410-EEABC037F23B}" type="slidenum">
              <a:rPr lang="en-US" smtClean="0"/>
              <a:t>‹#›</a:t>
            </a:fld>
            <a:endParaRPr lang="en-US"/>
          </a:p>
        </p:txBody>
      </p:sp>
    </p:spTree>
    <p:extLst>
      <p:ext uri="{BB962C8B-B14F-4D97-AF65-F5344CB8AC3E}">
        <p14:creationId xmlns:p14="http://schemas.microsoft.com/office/powerpoint/2010/main" val="4007133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E0B6F9-AF3F-07BE-DE96-E076A9EECFA2}"/>
              </a:ext>
            </a:extLst>
          </p:cNvPr>
          <p:cNvSpPr>
            <a:spLocks noGrp="1"/>
          </p:cNvSpPr>
          <p:nvPr>
            <p:ph type="dt" sz="half" idx="10"/>
          </p:nvPr>
        </p:nvSpPr>
        <p:spPr/>
        <p:txBody>
          <a:bodyPr/>
          <a:lstStyle/>
          <a:p>
            <a:fld id="{88577A3F-4A10-45F2-872D-B0DDF8CF6979}" type="datetimeFigureOut">
              <a:rPr lang="en-US" smtClean="0"/>
              <a:t>9/6/2024</a:t>
            </a:fld>
            <a:endParaRPr lang="en-US"/>
          </a:p>
        </p:txBody>
      </p:sp>
      <p:sp>
        <p:nvSpPr>
          <p:cNvPr id="3" name="Footer Placeholder 2">
            <a:extLst>
              <a:ext uri="{FF2B5EF4-FFF2-40B4-BE49-F238E27FC236}">
                <a16:creationId xmlns:a16="http://schemas.microsoft.com/office/drawing/2014/main" id="{FD1F9B2D-45C6-605B-7DC5-F45C2AD1BA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21AEA4-004F-ACBC-B3CE-A78764EF4913}"/>
              </a:ext>
            </a:extLst>
          </p:cNvPr>
          <p:cNvSpPr>
            <a:spLocks noGrp="1"/>
          </p:cNvSpPr>
          <p:nvPr>
            <p:ph type="sldNum" sz="quarter" idx="12"/>
          </p:nvPr>
        </p:nvSpPr>
        <p:spPr/>
        <p:txBody>
          <a:bodyPr/>
          <a:lstStyle/>
          <a:p>
            <a:fld id="{AAFCF27E-5FB1-4E0D-B410-EEABC037F23B}" type="slidenum">
              <a:rPr lang="en-US" smtClean="0"/>
              <a:t>‹#›</a:t>
            </a:fld>
            <a:endParaRPr lang="en-US"/>
          </a:p>
        </p:txBody>
      </p:sp>
    </p:spTree>
    <p:extLst>
      <p:ext uri="{BB962C8B-B14F-4D97-AF65-F5344CB8AC3E}">
        <p14:creationId xmlns:p14="http://schemas.microsoft.com/office/powerpoint/2010/main" val="1532710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206C8-E7FD-7E8A-EE0C-EB3CC0AA32C8}"/>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FDBD15-8A15-8E8E-0A05-9BC825D8341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3AE50A-9096-7B32-E868-5D094472C007}"/>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6F42CD-1926-BB55-1167-D721FDCC8764}"/>
              </a:ext>
            </a:extLst>
          </p:cNvPr>
          <p:cNvSpPr>
            <a:spLocks noGrp="1"/>
          </p:cNvSpPr>
          <p:nvPr>
            <p:ph type="dt" sz="half" idx="10"/>
          </p:nvPr>
        </p:nvSpPr>
        <p:spPr/>
        <p:txBody>
          <a:bodyPr/>
          <a:lstStyle/>
          <a:p>
            <a:fld id="{88577A3F-4A10-45F2-872D-B0DDF8CF6979}" type="datetimeFigureOut">
              <a:rPr lang="en-US" smtClean="0"/>
              <a:t>9/6/2024</a:t>
            </a:fld>
            <a:endParaRPr lang="en-US"/>
          </a:p>
        </p:txBody>
      </p:sp>
      <p:sp>
        <p:nvSpPr>
          <p:cNvPr id="6" name="Footer Placeholder 5">
            <a:extLst>
              <a:ext uri="{FF2B5EF4-FFF2-40B4-BE49-F238E27FC236}">
                <a16:creationId xmlns:a16="http://schemas.microsoft.com/office/drawing/2014/main" id="{A669FEBF-A03B-A478-DC2C-7F820BACF9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AEFC8D-71CB-CBF9-5E6F-14A5B96FADDD}"/>
              </a:ext>
            </a:extLst>
          </p:cNvPr>
          <p:cNvSpPr>
            <a:spLocks noGrp="1"/>
          </p:cNvSpPr>
          <p:nvPr>
            <p:ph type="sldNum" sz="quarter" idx="12"/>
          </p:nvPr>
        </p:nvSpPr>
        <p:spPr/>
        <p:txBody>
          <a:bodyPr/>
          <a:lstStyle/>
          <a:p>
            <a:fld id="{AAFCF27E-5FB1-4E0D-B410-EEABC037F23B}" type="slidenum">
              <a:rPr lang="en-US" smtClean="0"/>
              <a:t>‹#›</a:t>
            </a:fld>
            <a:endParaRPr lang="en-US"/>
          </a:p>
        </p:txBody>
      </p:sp>
    </p:spTree>
    <p:extLst>
      <p:ext uri="{BB962C8B-B14F-4D97-AF65-F5344CB8AC3E}">
        <p14:creationId xmlns:p14="http://schemas.microsoft.com/office/powerpoint/2010/main" val="3287181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9/6/2024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dirty="0"/>
          </a:p>
        </p:txBody>
      </p:sp>
    </p:spTree>
    <p:extLst>
      <p:ext uri="{BB962C8B-B14F-4D97-AF65-F5344CB8AC3E}">
        <p14:creationId xmlns:p14="http://schemas.microsoft.com/office/powerpoint/2010/main" val="3953491596"/>
      </p:ext>
    </p:extLst>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5F198-8301-1151-8103-459216A5EF6D}"/>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1139CB-F16B-3A3C-7D6A-D755D6C06395}"/>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A859F885-56A2-E33B-E966-BD63E0236ACA}"/>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C5AD1-632B-CAF7-7F50-CC2FC2FE2ACE}"/>
              </a:ext>
            </a:extLst>
          </p:cNvPr>
          <p:cNvSpPr>
            <a:spLocks noGrp="1"/>
          </p:cNvSpPr>
          <p:nvPr>
            <p:ph type="dt" sz="half" idx="10"/>
          </p:nvPr>
        </p:nvSpPr>
        <p:spPr/>
        <p:txBody>
          <a:bodyPr/>
          <a:lstStyle/>
          <a:p>
            <a:fld id="{88577A3F-4A10-45F2-872D-B0DDF8CF6979}" type="datetimeFigureOut">
              <a:rPr lang="en-US" smtClean="0"/>
              <a:t>9/6/2024</a:t>
            </a:fld>
            <a:endParaRPr lang="en-US"/>
          </a:p>
        </p:txBody>
      </p:sp>
      <p:sp>
        <p:nvSpPr>
          <p:cNvPr id="6" name="Footer Placeholder 5">
            <a:extLst>
              <a:ext uri="{FF2B5EF4-FFF2-40B4-BE49-F238E27FC236}">
                <a16:creationId xmlns:a16="http://schemas.microsoft.com/office/drawing/2014/main" id="{0B3B3150-DA2E-48AB-1F6A-A0B8EDC4D6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F46F8C-9A0E-E459-C817-C04BB44EFD3A}"/>
              </a:ext>
            </a:extLst>
          </p:cNvPr>
          <p:cNvSpPr>
            <a:spLocks noGrp="1"/>
          </p:cNvSpPr>
          <p:nvPr>
            <p:ph type="sldNum" sz="quarter" idx="12"/>
          </p:nvPr>
        </p:nvSpPr>
        <p:spPr/>
        <p:txBody>
          <a:bodyPr/>
          <a:lstStyle/>
          <a:p>
            <a:fld id="{AAFCF27E-5FB1-4E0D-B410-EEABC037F23B}" type="slidenum">
              <a:rPr lang="en-US" smtClean="0"/>
              <a:t>‹#›</a:t>
            </a:fld>
            <a:endParaRPr lang="en-US"/>
          </a:p>
        </p:txBody>
      </p:sp>
    </p:spTree>
    <p:extLst>
      <p:ext uri="{BB962C8B-B14F-4D97-AF65-F5344CB8AC3E}">
        <p14:creationId xmlns:p14="http://schemas.microsoft.com/office/powerpoint/2010/main" val="408238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92BFA-1501-08DD-9D9E-54E260ECDF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06F1AA-149B-926B-308B-94A0F7F862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14F0C0-1463-E854-6E4A-5F2BFBA68254}"/>
              </a:ext>
            </a:extLst>
          </p:cNvPr>
          <p:cNvSpPr>
            <a:spLocks noGrp="1"/>
          </p:cNvSpPr>
          <p:nvPr>
            <p:ph type="dt" sz="half" idx="10"/>
          </p:nvPr>
        </p:nvSpPr>
        <p:spPr/>
        <p:txBody>
          <a:bodyPr/>
          <a:lstStyle/>
          <a:p>
            <a:fld id="{88577A3F-4A10-45F2-872D-B0DDF8CF6979}" type="datetimeFigureOut">
              <a:rPr lang="en-US" smtClean="0"/>
              <a:t>9/6/2024</a:t>
            </a:fld>
            <a:endParaRPr lang="en-US"/>
          </a:p>
        </p:txBody>
      </p:sp>
      <p:sp>
        <p:nvSpPr>
          <p:cNvPr id="5" name="Footer Placeholder 4">
            <a:extLst>
              <a:ext uri="{FF2B5EF4-FFF2-40B4-BE49-F238E27FC236}">
                <a16:creationId xmlns:a16="http://schemas.microsoft.com/office/drawing/2014/main" id="{49CCBC52-E64F-5820-CD6D-B894A6150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EDC9C-FA20-F4AF-8650-DB1685CA1B62}"/>
              </a:ext>
            </a:extLst>
          </p:cNvPr>
          <p:cNvSpPr>
            <a:spLocks noGrp="1"/>
          </p:cNvSpPr>
          <p:nvPr>
            <p:ph type="sldNum" sz="quarter" idx="12"/>
          </p:nvPr>
        </p:nvSpPr>
        <p:spPr/>
        <p:txBody>
          <a:bodyPr/>
          <a:lstStyle/>
          <a:p>
            <a:fld id="{AAFCF27E-5FB1-4E0D-B410-EEABC037F23B}" type="slidenum">
              <a:rPr lang="en-US" smtClean="0"/>
              <a:t>‹#›</a:t>
            </a:fld>
            <a:endParaRPr lang="en-US"/>
          </a:p>
        </p:txBody>
      </p:sp>
    </p:spTree>
    <p:extLst>
      <p:ext uri="{BB962C8B-B14F-4D97-AF65-F5344CB8AC3E}">
        <p14:creationId xmlns:p14="http://schemas.microsoft.com/office/powerpoint/2010/main" val="3747218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6C9127-0FFB-F393-BB3B-5716395E356A}"/>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B16504-E627-256C-70EF-6FED0B55BDD8}"/>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D37090-4CA7-747D-5020-01247E627373}"/>
              </a:ext>
            </a:extLst>
          </p:cNvPr>
          <p:cNvSpPr>
            <a:spLocks noGrp="1"/>
          </p:cNvSpPr>
          <p:nvPr>
            <p:ph type="dt" sz="half" idx="10"/>
          </p:nvPr>
        </p:nvSpPr>
        <p:spPr/>
        <p:txBody>
          <a:bodyPr/>
          <a:lstStyle/>
          <a:p>
            <a:fld id="{88577A3F-4A10-45F2-872D-B0DDF8CF6979}" type="datetimeFigureOut">
              <a:rPr lang="en-US" smtClean="0"/>
              <a:t>9/6/2024</a:t>
            </a:fld>
            <a:endParaRPr lang="en-US"/>
          </a:p>
        </p:txBody>
      </p:sp>
      <p:sp>
        <p:nvSpPr>
          <p:cNvPr id="5" name="Footer Placeholder 4">
            <a:extLst>
              <a:ext uri="{FF2B5EF4-FFF2-40B4-BE49-F238E27FC236}">
                <a16:creationId xmlns:a16="http://schemas.microsoft.com/office/drawing/2014/main" id="{EBF416EB-149B-B41C-A16B-B7D24EFC04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A05EC-781B-AA14-5A9A-269F68792914}"/>
              </a:ext>
            </a:extLst>
          </p:cNvPr>
          <p:cNvSpPr>
            <a:spLocks noGrp="1"/>
          </p:cNvSpPr>
          <p:nvPr>
            <p:ph type="sldNum" sz="quarter" idx="12"/>
          </p:nvPr>
        </p:nvSpPr>
        <p:spPr/>
        <p:txBody>
          <a:bodyPr/>
          <a:lstStyle/>
          <a:p>
            <a:fld id="{AAFCF27E-5FB1-4E0D-B410-EEABC037F23B}" type="slidenum">
              <a:rPr lang="en-US" smtClean="0"/>
              <a:t>‹#›</a:t>
            </a:fld>
            <a:endParaRPr lang="en-US"/>
          </a:p>
        </p:txBody>
      </p:sp>
    </p:spTree>
    <p:extLst>
      <p:ext uri="{BB962C8B-B14F-4D97-AF65-F5344CB8AC3E}">
        <p14:creationId xmlns:p14="http://schemas.microsoft.com/office/powerpoint/2010/main" val="1309957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56783" y="4406901"/>
            <a:ext cx="7969501" cy="1362075"/>
          </a:xfrm>
        </p:spPr>
        <p:txBody>
          <a:bodyPr anchor="t"/>
          <a:lstStyle>
            <a:lvl1pPr algn="l">
              <a:defRPr sz="4000" b="1" cap="all">
                <a:solidFill>
                  <a:schemeClr val="accent6">
                    <a:lumMod val="50000"/>
                  </a:schemeClr>
                </a:solidFill>
                <a:latin typeface="Georgia Pro Black" panose="02040A02050405020203" pitchFamily="18" charset="0"/>
              </a:defRPr>
            </a:lvl1pPr>
          </a:lstStyle>
          <a:p>
            <a:r>
              <a:rPr lang="en-US" dirty="0"/>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pPr/>
              <a:t>9/6/2024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5C4280-C049-3F4D-9821-9F213D5518C1}" type="slidenum">
              <a:rPr lang="en-US" smtClean="0"/>
              <a:pPr/>
              <a:t>‹#›</a:t>
            </a:fld>
            <a:endParaRPr lang="en-US" dirty="0"/>
          </a:p>
        </p:txBody>
      </p:sp>
    </p:spTree>
    <p:extLst>
      <p:ext uri="{BB962C8B-B14F-4D97-AF65-F5344CB8AC3E}">
        <p14:creationId xmlns:p14="http://schemas.microsoft.com/office/powerpoint/2010/main" val="3117986444"/>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pPr/>
              <a:t>9/6/2024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dirty="0"/>
          </a:p>
        </p:txBody>
      </p:sp>
    </p:spTree>
    <p:extLst>
      <p:ext uri="{BB962C8B-B14F-4D97-AF65-F5344CB8AC3E}">
        <p14:creationId xmlns:p14="http://schemas.microsoft.com/office/powerpoint/2010/main" val="1758207668"/>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pPr/>
              <a:t>9/6/2024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9AE1649-C190-1E44-AAD5-C129AA553731}" type="slidenum">
              <a:rPr lang="en-US" smtClean="0"/>
              <a:pPr/>
              <a:t>‹#›</a:t>
            </a:fld>
            <a:endParaRPr lang="en-US" dirty="0"/>
          </a:p>
        </p:txBody>
      </p:sp>
    </p:spTree>
    <p:extLst>
      <p:ext uri="{BB962C8B-B14F-4D97-AF65-F5344CB8AC3E}">
        <p14:creationId xmlns:p14="http://schemas.microsoft.com/office/powerpoint/2010/main" val="2493063086"/>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pPr/>
              <a:t>9/6/2024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9AE1649-C190-1E44-AAD5-C129AA553731}" type="slidenum">
              <a:rPr lang="en-US" smtClean="0"/>
              <a:pPr/>
              <a:t>‹#›</a:t>
            </a:fld>
            <a:endParaRPr lang="en-US" dirty="0"/>
          </a:p>
        </p:txBody>
      </p:sp>
    </p:spTree>
    <p:extLst>
      <p:ext uri="{BB962C8B-B14F-4D97-AF65-F5344CB8AC3E}">
        <p14:creationId xmlns:p14="http://schemas.microsoft.com/office/powerpoint/2010/main" val="1437018205"/>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pPr/>
              <a:t>9/6/2024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9AE1649-C190-1E44-AAD5-C129AA553731}" type="slidenum">
              <a:rPr lang="en-US" smtClean="0"/>
              <a:pPr/>
              <a:t>‹#›</a:t>
            </a:fld>
            <a:endParaRPr lang="en-US" dirty="0"/>
          </a:p>
        </p:txBody>
      </p:sp>
    </p:spTree>
    <p:extLst>
      <p:ext uri="{BB962C8B-B14F-4D97-AF65-F5344CB8AC3E}">
        <p14:creationId xmlns:p14="http://schemas.microsoft.com/office/powerpoint/2010/main" val="2219529173"/>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9/6/2024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dirty="0"/>
          </a:p>
        </p:txBody>
      </p:sp>
    </p:spTree>
    <p:extLst>
      <p:ext uri="{BB962C8B-B14F-4D97-AF65-F5344CB8AC3E}">
        <p14:creationId xmlns:p14="http://schemas.microsoft.com/office/powerpoint/2010/main" val="625784249"/>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9/6/2024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dirty="0"/>
          </a:p>
        </p:txBody>
      </p:sp>
    </p:spTree>
    <p:extLst>
      <p:ext uri="{BB962C8B-B14F-4D97-AF65-F5344CB8AC3E}">
        <p14:creationId xmlns:p14="http://schemas.microsoft.com/office/powerpoint/2010/main" val="3313563830"/>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3F3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pPr/>
              <a:t>9/6/2024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pPr/>
              <a:t>‹#›</a:t>
            </a:fld>
            <a:endParaRPr lang="en-US" dirty="0"/>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4"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ransition advClick="0"/>
  <p:txStyles>
    <p:titleStyle>
      <a:lvl1pPr algn="ctr" defTabSz="457200" rtl="0" eaLnBrk="1" latinLnBrk="0" hangingPunct="1">
        <a:spcBef>
          <a:spcPct val="0"/>
        </a:spcBef>
        <a:buNone/>
        <a:defRPr sz="4400" kern="1200">
          <a:solidFill>
            <a:schemeClr val="accent6">
              <a:lumMod val="50000"/>
            </a:schemeClr>
          </a:solidFill>
          <a:latin typeface="Georgia Pro Black" panose="02040A02050405020203" pitchFamily="18"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7758FE-6468-CE48-2C60-E2BC93796D30}"/>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9CB4F2E-5B89-CE00-8962-834DCA4AF07A}"/>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D0BE5A-ECE5-F22B-B743-1897DAC2BB0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577A3F-4A10-45F2-872D-B0DDF8CF6979}" type="datetimeFigureOut">
              <a:rPr lang="en-US" smtClean="0"/>
              <a:t>9/6/2024</a:t>
            </a:fld>
            <a:endParaRPr lang="en-US"/>
          </a:p>
        </p:txBody>
      </p:sp>
      <p:sp>
        <p:nvSpPr>
          <p:cNvPr id="5" name="Footer Placeholder 4">
            <a:extLst>
              <a:ext uri="{FF2B5EF4-FFF2-40B4-BE49-F238E27FC236}">
                <a16:creationId xmlns:a16="http://schemas.microsoft.com/office/drawing/2014/main" id="{D8467DA4-55C4-EED1-74D6-17EA1028A51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3368BF-3CAE-D23C-909C-DF08F0113D4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CF27E-5FB1-4E0D-B410-EEABC037F23B}" type="slidenum">
              <a:rPr lang="en-US" smtClean="0"/>
              <a:t>‹#›</a:t>
            </a:fld>
            <a:endParaRPr lang="en-US"/>
          </a:p>
        </p:txBody>
      </p:sp>
    </p:spTree>
    <p:extLst>
      <p:ext uri="{BB962C8B-B14F-4D97-AF65-F5344CB8AC3E}">
        <p14:creationId xmlns:p14="http://schemas.microsoft.com/office/powerpoint/2010/main" val="150846923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gif"/></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1038" name="Picture 14" descr="Abstract colorful wave isolated 15286929 PNG">
            <a:extLst>
              <a:ext uri="{FF2B5EF4-FFF2-40B4-BE49-F238E27FC236}">
                <a16:creationId xmlns:a16="http://schemas.microsoft.com/office/drawing/2014/main" id="{DF147AF1-BB26-7351-6613-512B99972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3628"/>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07103" y="1168957"/>
            <a:ext cx="7069368" cy="4770537"/>
          </a:xfrm>
          <a:prstGeom prst="rect">
            <a:avLst/>
          </a:prstGeom>
          <a:noFill/>
        </p:spPr>
        <p:txBody>
          <a:bodyPr wrap="square">
            <a:spAutoFit/>
          </a:bodyPr>
          <a:lstStyle/>
          <a:p>
            <a:pPr algn="ctr" defTabSz="914400" fontAlgn="base">
              <a:spcBef>
                <a:spcPct val="0"/>
              </a:spcBef>
              <a:spcAft>
                <a:spcPct val="0"/>
              </a:spcAft>
              <a:defRPr/>
            </a:pPr>
            <a:r>
              <a:rPr lang="en-US" sz="5400" b="1" dirty="0">
                <a:solidFill>
                  <a:srgbClr val="683F64"/>
                </a:solidFill>
                <a:latin typeface="Felix Titling" panose="04060505060202020A04" pitchFamily="82" charset="0"/>
              </a:rPr>
              <a:t>Racing Toward Effective Communication Tools</a:t>
            </a:r>
          </a:p>
          <a:p>
            <a:pPr algn="ctr" defTabSz="914400" fontAlgn="base">
              <a:spcBef>
                <a:spcPct val="0"/>
              </a:spcBef>
              <a:spcAft>
                <a:spcPct val="0"/>
              </a:spcAft>
              <a:defRPr/>
            </a:pPr>
            <a:br>
              <a:rPr lang="en-US" sz="4400" b="1" dirty="0">
                <a:solidFill>
                  <a:srgbClr val="946A9E"/>
                </a:solidFill>
              </a:rPr>
            </a:br>
            <a:endParaRPr lang="en-US" sz="4400" b="1" dirty="0">
              <a:solidFill>
                <a:srgbClr val="946A9E"/>
              </a:solidFill>
            </a:endParaRPr>
          </a:p>
        </p:txBody>
      </p:sp>
      <p:sp>
        <p:nvSpPr>
          <p:cNvPr id="4" name="Date Placeholder 3"/>
          <p:cNvSpPr>
            <a:spLocks noGrp="1"/>
          </p:cNvSpPr>
          <p:nvPr>
            <p:ph type="dt" sz="half" idx="10"/>
          </p:nvPr>
        </p:nvSpPr>
        <p:spPr>
          <a:xfrm>
            <a:off x="9942871" y="6492875"/>
            <a:ext cx="2133600" cy="365125"/>
          </a:xfrm>
        </p:spPr>
        <p:txBody>
          <a:bodyPr/>
          <a:lstStyle/>
          <a:p>
            <a:pPr algn="r"/>
            <a:fld id="{9F4847B5-2F7F-4B96-AFEF-89BAC76B1035}" type="datetime1">
              <a:rPr lang="en-US">
                <a:solidFill>
                  <a:srgbClr val="000000"/>
                </a:solidFill>
              </a:rPr>
              <a:pPr algn="r"/>
              <a:t>9/6/2024</a:t>
            </a:fld>
            <a:endParaRPr lang="en-US" dirty="0">
              <a:solidFill>
                <a:srgbClr val="000000"/>
              </a:solidFill>
            </a:endParaRPr>
          </a:p>
        </p:txBody>
      </p:sp>
      <p:pic>
        <p:nvPicPr>
          <p:cNvPr id="1032" name="Picture 8" descr="Running PNG Images HD | PNG All">
            <a:extLst>
              <a:ext uri="{FF2B5EF4-FFF2-40B4-BE49-F238E27FC236}">
                <a16:creationId xmlns:a16="http://schemas.microsoft.com/office/drawing/2014/main" id="{30C86593-F74A-8709-AFC4-F6421F2AED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25" y="0"/>
            <a:ext cx="4824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639582"/>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6" descr="Abstract colorful wave isolated 15286926 PNG">
            <a:extLst>
              <a:ext uri="{FF2B5EF4-FFF2-40B4-BE49-F238E27FC236}">
                <a16:creationId xmlns:a16="http://schemas.microsoft.com/office/drawing/2014/main" id="{C4FACCA7-465A-9036-B136-9C1925B78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4230" y="3173015"/>
            <a:ext cx="1679665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79CC808-C422-ABE7-334D-DEA127D6F866}"/>
              </a:ext>
            </a:extLst>
          </p:cNvPr>
          <p:cNvSpPr>
            <a:spLocks noGrp="1"/>
          </p:cNvSpPr>
          <p:nvPr>
            <p:ph idx="1"/>
          </p:nvPr>
        </p:nvSpPr>
        <p:spPr>
          <a:xfrm>
            <a:off x="1742260" y="829926"/>
            <a:ext cx="8526169" cy="533402"/>
          </a:xfrm>
        </p:spPr>
        <p:txBody>
          <a:bodyPr>
            <a:noAutofit/>
          </a:bodyPr>
          <a:lstStyle/>
          <a:p>
            <a:pPr marL="0" indent="0" algn="ctr">
              <a:buNone/>
            </a:pPr>
            <a:r>
              <a:rPr lang="en-US" dirty="0"/>
              <a:t>We use various verbal communication channels in our food service industry. </a:t>
            </a:r>
          </a:p>
        </p:txBody>
      </p:sp>
      <p:sp>
        <p:nvSpPr>
          <p:cNvPr id="8" name="Title 1">
            <a:extLst>
              <a:ext uri="{FF2B5EF4-FFF2-40B4-BE49-F238E27FC236}">
                <a16:creationId xmlns:a16="http://schemas.microsoft.com/office/drawing/2014/main" id="{1A915811-2B8B-762F-C17D-6DD8CB4F1F64}"/>
              </a:ext>
            </a:extLst>
          </p:cNvPr>
          <p:cNvSpPr txBox="1">
            <a:spLocks/>
          </p:cNvSpPr>
          <p:nvPr/>
        </p:nvSpPr>
        <p:spPr>
          <a:xfrm>
            <a:off x="1079245" y="189768"/>
            <a:ext cx="10238020" cy="610759"/>
          </a:xfrm>
          <a:prstGeom prst="rect">
            <a:avLst/>
          </a:prstGeom>
        </p:spPr>
        <p:txBody>
          <a:bodyPr vert="horz" lIns="60960" tIns="30480" rIns="60960" bIns="30480" rtlCol="0"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defTabSz="914446"/>
            <a:r>
              <a:rPr lang="en-US" sz="4400" dirty="0">
                <a:solidFill>
                  <a:srgbClr val="5C0A55"/>
                </a:solidFill>
                <a:latin typeface="Felix Titling" panose="04060505060202020A04" pitchFamily="82" charset="0"/>
              </a:rPr>
              <a:t>Food Service Industry</a:t>
            </a:r>
          </a:p>
        </p:txBody>
      </p:sp>
      <p:sp>
        <p:nvSpPr>
          <p:cNvPr id="4" name="Content Placeholder 2">
            <a:extLst>
              <a:ext uri="{FF2B5EF4-FFF2-40B4-BE49-F238E27FC236}">
                <a16:creationId xmlns:a16="http://schemas.microsoft.com/office/drawing/2014/main" id="{A408A5C2-DC3D-9C47-0C3B-DBBDFA2742C6}"/>
              </a:ext>
            </a:extLst>
          </p:cNvPr>
          <p:cNvSpPr txBox="1">
            <a:spLocks/>
          </p:cNvSpPr>
          <p:nvPr/>
        </p:nvSpPr>
        <p:spPr>
          <a:xfrm>
            <a:off x="705190" y="4065462"/>
            <a:ext cx="2492257" cy="533402"/>
          </a:xfrm>
          <a:prstGeom prst="rect">
            <a:avLst/>
          </a:prstGeom>
        </p:spPr>
        <p:txBody>
          <a:bodyPr vert="horz" lIns="60960" tIns="30480" rIns="60960" bIns="3048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defTabSz="914446">
              <a:spcBef>
                <a:spcPts val="1000"/>
              </a:spcBef>
              <a:buNone/>
            </a:pPr>
            <a:r>
              <a:rPr lang="en-US" sz="2800" dirty="0">
                <a:solidFill>
                  <a:prstClr val="black"/>
                </a:solidFill>
                <a:latin typeface="Calibri" panose="020F0502020204030204"/>
              </a:rPr>
              <a:t>Production</a:t>
            </a:r>
          </a:p>
        </p:txBody>
      </p:sp>
      <p:sp>
        <p:nvSpPr>
          <p:cNvPr id="5" name="Content Placeholder 2">
            <a:extLst>
              <a:ext uri="{FF2B5EF4-FFF2-40B4-BE49-F238E27FC236}">
                <a16:creationId xmlns:a16="http://schemas.microsoft.com/office/drawing/2014/main" id="{A644AF18-9E1C-343F-5DB5-BB6AA546CA06}"/>
              </a:ext>
            </a:extLst>
          </p:cNvPr>
          <p:cNvSpPr txBox="1">
            <a:spLocks/>
          </p:cNvSpPr>
          <p:nvPr/>
        </p:nvSpPr>
        <p:spPr>
          <a:xfrm>
            <a:off x="4601733" y="4061160"/>
            <a:ext cx="2492257" cy="533402"/>
          </a:xfrm>
          <a:prstGeom prst="rect">
            <a:avLst/>
          </a:prstGeom>
        </p:spPr>
        <p:txBody>
          <a:bodyPr vert="horz" lIns="60960" tIns="30480" rIns="60960" bIns="30480" rtlCol="0">
            <a:normAutofit fontScale="92500"/>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defTabSz="914446">
              <a:spcBef>
                <a:spcPts val="1000"/>
              </a:spcBef>
              <a:buNone/>
            </a:pPr>
            <a:r>
              <a:rPr lang="en-US" sz="2800" dirty="0">
                <a:solidFill>
                  <a:prstClr val="black"/>
                </a:solidFill>
                <a:latin typeface="Calibri" panose="020F0502020204030204"/>
              </a:rPr>
              <a:t>Customer Service</a:t>
            </a:r>
          </a:p>
        </p:txBody>
      </p:sp>
      <p:sp>
        <p:nvSpPr>
          <p:cNvPr id="6" name="Content Placeholder 2">
            <a:extLst>
              <a:ext uri="{FF2B5EF4-FFF2-40B4-BE49-F238E27FC236}">
                <a16:creationId xmlns:a16="http://schemas.microsoft.com/office/drawing/2014/main" id="{54A1042A-24DB-4BC5-DC42-64530C9DC29C}"/>
              </a:ext>
            </a:extLst>
          </p:cNvPr>
          <p:cNvSpPr txBox="1">
            <a:spLocks/>
          </p:cNvSpPr>
          <p:nvPr/>
        </p:nvSpPr>
        <p:spPr>
          <a:xfrm>
            <a:off x="8498276" y="4039135"/>
            <a:ext cx="2968523" cy="820238"/>
          </a:xfrm>
          <a:prstGeom prst="rect">
            <a:avLst/>
          </a:prstGeom>
        </p:spPr>
        <p:txBody>
          <a:bodyPr vert="horz" lIns="60960" tIns="30480" rIns="60960" bIns="3048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defTabSz="914446">
              <a:spcBef>
                <a:spcPts val="1000"/>
              </a:spcBef>
              <a:buNone/>
            </a:pPr>
            <a:r>
              <a:rPr lang="en-US" sz="2800" dirty="0">
                <a:solidFill>
                  <a:prstClr val="black"/>
                </a:solidFill>
                <a:latin typeface="Calibri" panose="020F0502020204030204"/>
              </a:rPr>
              <a:t>Safety Precautions</a:t>
            </a:r>
          </a:p>
        </p:txBody>
      </p:sp>
      <p:pic>
        <p:nvPicPr>
          <p:cNvPr id="2052" name="Picture 4" descr="CRM Experience: How Customer Satisfaction Tools Get Business Success">
            <a:extLst>
              <a:ext uri="{FF2B5EF4-FFF2-40B4-BE49-F238E27FC236}">
                <a16:creationId xmlns:a16="http://schemas.microsoft.com/office/drawing/2014/main" id="{33BEF7F9-9E1E-08BF-1293-F70E16EC4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310" y="1888909"/>
            <a:ext cx="2968523" cy="22263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4" name="Picture 16" descr="Browse thousands of Sanitize Logo images for design inspiration | Dribbble">
            <a:extLst>
              <a:ext uri="{FF2B5EF4-FFF2-40B4-BE49-F238E27FC236}">
                <a16:creationId xmlns:a16="http://schemas.microsoft.com/office/drawing/2014/main" id="{2C590CEE-F551-4B82-591A-AA8C52341B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34" t="14616" r="5440" b="14616"/>
          <a:stretch/>
        </p:blipFill>
        <p:spPr bwMode="auto">
          <a:xfrm>
            <a:off x="8351577" y="2084633"/>
            <a:ext cx="3293157" cy="19545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6" name="Picture 18" descr="Chef Animation | Motion design animation, Animation, Vector animation">
            <a:extLst>
              <a:ext uri="{FF2B5EF4-FFF2-40B4-BE49-F238E27FC236}">
                <a16:creationId xmlns:a16="http://schemas.microsoft.com/office/drawing/2014/main" id="{C9C345E9-53D2-56A1-023B-F971BC9132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769" y="1906137"/>
            <a:ext cx="2879101" cy="21593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15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3F3F3"/>
        </a:solidFill>
        <a:effectLst/>
      </p:bgPr>
    </p:bg>
    <p:spTree>
      <p:nvGrpSpPr>
        <p:cNvPr id="1" name=""/>
        <p:cNvGrpSpPr/>
        <p:nvPr/>
      </p:nvGrpSpPr>
      <p:grpSpPr>
        <a:xfrm>
          <a:off x="0" y="0"/>
          <a:ext cx="0" cy="0"/>
          <a:chOff x="0" y="0"/>
          <a:chExt cx="0" cy="0"/>
        </a:xfrm>
      </p:grpSpPr>
      <p:pic>
        <p:nvPicPr>
          <p:cNvPr id="5" name="Picture 26" descr="Abstract colorful wave isolated 15286926 PNG">
            <a:extLst>
              <a:ext uri="{FF2B5EF4-FFF2-40B4-BE49-F238E27FC236}">
                <a16:creationId xmlns:a16="http://schemas.microsoft.com/office/drawing/2014/main" id="{D68D9FFD-8AFA-ED46-A9E9-431B42549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613" y="2950690"/>
            <a:ext cx="1679665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p:cNvSpPr>
            <a:spLocks/>
          </p:cNvSpPr>
          <p:nvPr/>
        </p:nvSpPr>
        <p:spPr bwMode="auto">
          <a:xfrm>
            <a:off x="2101313" y="-181715"/>
            <a:ext cx="91440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126435" tIns="72248" rIns="126435" bIns="72248" anchor="b"/>
          <a:lstStyle>
            <a:lvl1pPr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marL="457200" eaLnBrk="1">
              <a:spcBef>
                <a:spcPts val="0"/>
              </a:spcBef>
              <a:buSzTx/>
              <a:buNone/>
            </a:pPr>
            <a:r>
              <a:rPr lang="en-US" altLang="en-US" sz="4000" dirty="0">
                <a:solidFill>
                  <a:srgbClr val="683F64"/>
                </a:solidFill>
                <a:latin typeface="Felix Titling" panose="04060505060202020A04" pitchFamily="82" charset="0"/>
                <a:ea typeface="Helvetica" charset="0"/>
                <a:cs typeface="Helvetica" charset="0"/>
                <a:sym typeface="Helvetica" charset="0"/>
              </a:rPr>
              <a:t>Types of Communication</a:t>
            </a:r>
            <a:endParaRPr lang="en-US" altLang="en-US" sz="4000" dirty="0">
              <a:solidFill>
                <a:srgbClr val="683F64"/>
              </a:solidFill>
              <a:latin typeface="Felix Titling" panose="04060505060202020A04" pitchFamily="82" charset="0"/>
            </a:endParaRPr>
          </a:p>
        </p:txBody>
      </p:sp>
      <p:sp>
        <p:nvSpPr>
          <p:cNvPr id="2" name="Content Placeholder 1"/>
          <p:cNvSpPr>
            <a:spLocks noGrp="1"/>
          </p:cNvSpPr>
          <p:nvPr>
            <p:ph idx="1"/>
          </p:nvPr>
        </p:nvSpPr>
        <p:spPr>
          <a:xfrm>
            <a:off x="2257967" y="725741"/>
            <a:ext cx="8261499" cy="478046"/>
          </a:xfrm>
        </p:spPr>
        <p:txBody>
          <a:bodyPr>
            <a:noAutofit/>
          </a:bodyPr>
          <a:lstStyle/>
          <a:p>
            <a:pPr marL="0" indent="0">
              <a:spcBef>
                <a:spcPts val="0"/>
              </a:spcBef>
              <a:spcAft>
                <a:spcPts val="600"/>
              </a:spcAft>
              <a:buNone/>
            </a:pPr>
            <a:r>
              <a:rPr lang="en-US" sz="2800" dirty="0">
                <a:solidFill>
                  <a:srgbClr val="000000"/>
                </a:solidFill>
              </a:rPr>
              <a:t>There are multiple ways to communicate a message:</a:t>
            </a:r>
          </a:p>
        </p:txBody>
      </p:sp>
      <p:pic>
        <p:nvPicPr>
          <p:cNvPr id="11266" name="Picture 2" descr="57,319 Communication Illustrations - Free in SVG, PNG, GIF | IconScout">
            <a:extLst>
              <a:ext uri="{FF2B5EF4-FFF2-40B4-BE49-F238E27FC236}">
                <a16:creationId xmlns:a16="http://schemas.microsoft.com/office/drawing/2014/main" id="{4B0299F3-5256-A02E-5F61-07955C834B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01" y="1390584"/>
            <a:ext cx="2518939" cy="25189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75AE44F-C371-632D-A349-FE658E4E30D4}"/>
              </a:ext>
            </a:extLst>
          </p:cNvPr>
          <p:cNvSpPr txBox="1"/>
          <p:nvPr/>
        </p:nvSpPr>
        <p:spPr>
          <a:xfrm>
            <a:off x="453505" y="3620076"/>
            <a:ext cx="1516890" cy="707886"/>
          </a:xfrm>
          <a:prstGeom prst="rect">
            <a:avLst/>
          </a:prstGeom>
          <a:noFill/>
        </p:spPr>
        <p:txBody>
          <a:bodyPr wrap="none" rtlCol="0">
            <a:spAutoFit/>
          </a:bodyPr>
          <a:lstStyle/>
          <a:p>
            <a:r>
              <a:rPr lang="en-US" sz="4000" dirty="0">
                <a:solidFill>
                  <a:srgbClr val="000000"/>
                </a:solidFill>
                <a:latin typeface="+mj-lt"/>
              </a:rPr>
              <a:t>Verbal</a:t>
            </a:r>
          </a:p>
        </p:txBody>
      </p:sp>
      <p:pic>
        <p:nvPicPr>
          <p:cNvPr id="11268" name="Picture 4" descr="&quot;Group Presentation&quot; Illustration - Download for free – Iconduck">
            <a:extLst>
              <a:ext uri="{FF2B5EF4-FFF2-40B4-BE49-F238E27FC236}">
                <a16:creationId xmlns:a16="http://schemas.microsoft.com/office/drawing/2014/main" id="{47336BD2-F497-2FF1-7C6E-85812048F4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1790782"/>
            <a:ext cx="2292715" cy="192770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8B1E019-B0BC-C39E-3B6E-350A3E113F6F}"/>
              </a:ext>
            </a:extLst>
          </p:cNvPr>
          <p:cNvSpPr txBox="1"/>
          <p:nvPr/>
        </p:nvSpPr>
        <p:spPr>
          <a:xfrm>
            <a:off x="3487187" y="3608255"/>
            <a:ext cx="1425390" cy="707886"/>
          </a:xfrm>
          <a:prstGeom prst="rect">
            <a:avLst/>
          </a:prstGeom>
          <a:noFill/>
        </p:spPr>
        <p:txBody>
          <a:bodyPr wrap="none" rtlCol="0">
            <a:spAutoFit/>
          </a:bodyPr>
          <a:lstStyle/>
          <a:p>
            <a:r>
              <a:rPr lang="en-US" sz="4000" dirty="0">
                <a:solidFill>
                  <a:srgbClr val="000000"/>
                </a:solidFill>
                <a:latin typeface="+mj-lt"/>
              </a:rPr>
              <a:t>Visual</a:t>
            </a:r>
          </a:p>
        </p:txBody>
      </p:sp>
      <p:pic>
        <p:nvPicPr>
          <p:cNvPr id="11270" name="Picture 6" descr="Best The boys are writing Illustration download in PNG &amp; Vector format">
            <a:extLst>
              <a:ext uri="{FF2B5EF4-FFF2-40B4-BE49-F238E27FC236}">
                <a16:creationId xmlns:a16="http://schemas.microsoft.com/office/drawing/2014/main" id="{97A75869-C4AE-49BB-F6AC-261BD17F4A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7448" y="1580819"/>
            <a:ext cx="2445454" cy="244545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EB5AFAC-21FA-3311-4A08-CC31C22194D1}"/>
              </a:ext>
            </a:extLst>
          </p:cNvPr>
          <p:cNvSpPr txBox="1"/>
          <p:nvPr/>
        </p:nvSpPr>
        <p:spPr>
          <a:xfrm>
            <a:off x="6481406" y="3608255"/>
            <a:ext cx="1777538" cy="707886"/>
          </a:xfrm>
          <a:prstGeom prst="rect">
            <a:avLst/>
          </a:prstGeom>
          <a:noFill/>
        </p:spPr>
        <p:txBody>
          <a:bodyPr wrap="none" rtlCol="0">
            <a:spAutoFit/>
          </a:bodyPr>
          <a:lstStyle/>
          <a:p>
            <a:r>
              <a:rPr lang="en-US" sz="4000" dirty="0">
                <a:solidFill>
                  <a:srgbClr val="000000"/>
                </a:solidFill>
                <a:latin typeface="+mj-lt"/>
              </a:rPr>
              <a:t>Written</a:t>
            </a:r>
          </a:p>
        </p:txBody>
      </p:sp>
      <p:pic>
        <p:nvPicPr>
          <p:cNvPr id="11272" name="Picture 8" descr="496 Annoyed Illustrations - Free in SVG, PNG, GIF | IconScout">
            <a:extLst>
              <a:ext uri="{FF2B5EF4-FFF2-40B4-BE49-F238E27FC236}">
                <a16:creationId xmlns:a16="http://schemas.microsoft.com/office/drawing/2014/main" id="{96245630-2A47-6C8B-C02D-A9AAC91387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8297" y="1948959"/>
            <a:ext cx="795385" cy="17207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28CD72A-9FF8-10CF-21FE-E2081DC60FAE}"/>
              </a:ext>
            </a:extLst>
          </p:cNvPr>
          <p:cNvSpPr txBox="1"/>
          <p:nvPr/>
        </p:nvSpPr>
        <p:spPr>
          <a:xfrm>
            <a:off x="9310934" y="3624366"/>
            <a:ext cx="2546018" cy="707886"/>
          </a:xfrm>
          <a:prstGeom prst="rect">
            <a:avLst/>
          </a:prstGeom>
          <a:noFill/>
        </p:spPr>
        <p:txBody>
          <a:bodyPr wrap="none" rtlCol="0">
            <a:spAutoFit/>
          </a:bodyPr>
          <a:lstStyle/>
          <a:p>
            <a:r>
              <a:rPr lang="en-US" sz="4000" dirty="0">
                <a:solidFill>
                  <a:srgbClr val="000000"/>
                </a:solidFill>
                <a:latin typeface="+mj-lt"/>
              </a:rPr>
              <a:t>Non-Verbal</a:t>
            </a:r>
          </a:p>
        </p:txBody>
      </p:sp>
    </p:spTree>
    <p:extLst>
      <p:ext uri="{BB962C8B-B14F-4D97-AF65-F5344CB8AC3E}">
        <p14:creationId xmlns:p14="http://schemas.microsoft.com/office/powerpoint/2010/main" val="26278817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3F3F3"/>
        </a:solidFill>
        <a:effectLst/>
      </p:bgPr>
    </p:bg>
    <p:spTree>
      <p:nvGrpSpPr>
        <p:cNvPr id="1" name=""/>
        <p:cNvGrpSpPr/>
        <p:nvPr/>
      </p:nvGrpSpPr>
      <p:grpSpPr>
        <a:xfrm>
          <a:off x="0" y="0"/>
          <a:ext cx="0" cy="0"/>
          <a:chOff x="0" y="0"/>
          <a:chExt cx="0" cy="0"/>
        </a:xfrm>
      </p:grpSpPr>
      <p:pic>
        <p:nvPicPr>
          <p:cNvPr id="6" name="Picture 4" descr="Guilloche rainbow waves made of colorful gradient light blend line. abstract vector background ...">
            <a:extLst>
              <a:ext uri="{FF2B5EF4-FFF2-40B4-BE49-F238E27FC236}">
                <a16:creationId xmlns:a16="http://schemas.microsoft.com/office/drawing/2014/main" id="{6624B6E8-DCF1-7AC1-1666-CC0B7309EC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775"/>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p:cNvSpPr>
            <a:spLocks/>
          </p:cNvSpPr>
          <p:nvPr/>
        </p:nvSpPr>
        <p:spPr bwMode="auto">
          <a:xfrm>
            <a:off x="-121920" y="365760"/>
            <a:ext cx="91440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126435" tIns="72248" rIns="126435" bIns="72248" anchor="b"/>
          <a:lstStyle>
            <a:lvl1pPr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marL="457200" eaLnBrk="1">
              <a:spcBef>
                <a:spcPts val="0"/>
              </a:spcBef>
              <a:buSzTx/>
              <a:buNone/>
            </a:pPr>
            <a:r>
              <a:rPr lang="en-US" altLang="en-US" sz="4000" dirty="0">
                <a:solidFill>
                  <a:srgbClr val="683F64"/>
                </a:solidFill>
                <a:latin typeface="Felix Titling" panose="04060505060202020A04" pitchFamily="82" charset="0"/>
                <a:ea typeface="Helvetica" charset="0"/>
                <a:cs typeface="Helvetica" charset="0"/>
                <a:sym typeface="Helvetica" charset="0"/>
              </a:rPr>
              <a:t>Verbal Communication</a:t>
            </a:r>
            <a:endParaRPr lang="en-US" altLang="en-US" sz="4000" dirty="0">
              <a:solidFill>
                <a:srgbClr val="683F64"/>
              </a:solidFill>
              <a:latin typeface="Felix Titling" panose="04060505060202020A04" pitchFamily="82" charset="0"/>
            </a:endParaRPr>
          </a:p>
        </p:txBody>
      </p:sp>
      <p:sp>
        <p:nvSpPr>
          <p:cNvPr id="2" name="Content Placeholder 1"/>
          <p:cNvSpPr>
            <a:spLocks noGrp="1"/>
          </p:cNvSpPr>
          <p:nvPr>
            <p:ph idx="1"/>
          </p:nvPr>
        </p:nvSpPr>
        <p:spPr>
          <a:xfrm>
            <a:off x="746760" y="1843762"/>
            <a:ext cx="5852160" cy="1660806"/>
          </a:xfrm>
        </p:spPr>
        <p:txBody>
          <a:bodyPr>
            <a:noAutofit/>
          </a:bodyPr>
          <a:lstStyle/>
          <a:p>
            <a:pPr marL="0" indent="0">
              <a:spcBef>
                <a:spcPts val="0"/>
              </a:spcBef>
              <a:buNone/>
            </a:pPr>
            <a:endParaRPr lang="en-US" sz="600" dirty="0">
              <a:solidFill>
                <a:srgbClr val="000000"/>
              </a:solidFill>
            </a:endParaRPr>
          </a:p>
          <a:p>
            <a:pPr marL="0" indent="0">
              <a:spcBef>
                <a:spcPts val="0"/>
              </a:spcBef>
              <a:spcAft>
                <a:spcPts val="600"/>
              </a:spcAft>
              <a:buNone/>
            </a:pPr>
            <a:r>
              <a:rPr lang="en-US" sz="2800" dirty="0">
                <a:solidFill>
                  <a:srgbClr val="000000"/>
                </a:solidFill>
              </a:rPr>
              <a:t>Verbal communications are messages and information sent through spoken words.</a:t>
            </a:r>
          </a:p>
          <a:p>
            <a:pPr marL="914400" lvl="2" indent="-457200">
              <a:spcBef>
                <a:spcPts val="0"/>
              </a:spcBef>
              <a:spcAft>
                <a:spcPts val="600"/>
              </a:spcAft>
              <a:buFont typeface="Wingdings" panose="05000000000000000000" pitchFamily="2" charset="2"/>
              <a:buChar char="Ø"/>
            </a:pPr>
            <a:r>
              <a:rPr lang="en-US" sz="2600" dirty="0">
                <a:solidFill>
                  <a:srgbClr val="000000"/>
                </a:solidFill>
              </a:rPr>
              <a:t>In-person conversations, phone calls, Zoom, FaceTime</a:t>
            </a:r>
          </a:p>
        </p:txBody>
      </p:sp>
    </p:spTree>
    <p:extLst>
      <p:ext uri="{BB962C8B-B14F-4D97-AF65-F5344CB8AC3E}">
        <p14:creationId xmlns:p14="http://schemas.microsoft.com/office/powerpoint/2010/main" val="10906053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4" descr="Guilloche rainbow waves made of colorful gradient light blend line. abstract vector background ...">
            <a:extLst>
              <a:ext uri="{FF2B5EF4-FFF2-40B4-BE49-F238E27FC236}">
                <a16:creationId xmlns:a16="http://schemas.microsoft.com/office/drawing/2014/main" id="{A516F624-C51B-6FB8-5B3D-9805E291EA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775"/>
          <a:stretch/>
        </p:blipFill>
        <p:spPr bwMode="auto">
          <a:xfrm rot="10800000">
            <a:off x="-1232268"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p:cNvSpPr>
            <a:spLocks/>
          </p:cNvSpPr>
          <p:nvPr/>
        </p:nvSpPr>
        <p:spPr bwMode="auto">
          <a:xfrm>
            <a:off x="5074920" y="271945"/>
            <a:ext cx="91440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126435" tIns="72248" rIns="126435" bIns="72248" anchor="b"/>
          <a:lstStyle>
            <a:lvl1pPr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marL="457200" eaLnBrk="1">
              <a:spcBef>
                <a:spcPts val="0"/>
              </a:spcBef>
              <a:buSzTx/>
              <a:buNone/>
            </a:pPr>
            <a:r>
              <a:rPr lang="en-US" altLang="en-US" sz="4000" dirty="0">
                <a:solidFill>
                  <a:srgbClr val="683F64"/>
                </a:solidFill>
                <a:latin typeface="Felix Titling" panose="04060505060202020A04" pitchFamily="82" charset="0"/>
                <a:ea typeface="Helvetica" charset="0"/>
                <a:cs typeface="Helvetica" charset="0"/>
                <a:sym typeface="Helvetica" charset="0"/>
              </a:rPr>
              <a:t>Visual Communication</a:t>
            </a:r>
            <a:endParaRPr lang="en-US" altLang="en-US" sz="4000" dirty="0">
              <a:solidFill>
                <a:srgbClr val="683F64"/>
              </a:solidFill>
              <a:latin typeface="Felix Titling" panose="04060505060202020A04" pitchFamily="82" charset="0"/>
            </a:endParaRPr>
          </a:p>
        </p:txBody>
      </p:sp>
      <p:sp>
        <p:nvSpPr>
          <p:cNvPr id="2" name="Content Placeholder 1"/>
          <p:cNvSpPr>
            <a:spLocks noGrp="1"/>
          </p:cNvSpPr>
          <p:nvPr>
            <p:ph idx="1"/>
          </p:nvPr>
        </p:nvSpPr>
        <p:spPr>
          <a:xfrm>
            <a:off x="5943601" y="1641170"/>
            <a:ext cx="5989320" cy="4525963"/>
          </a:xfrm>
        </p:spPr>
        <p:txBody>
          <a:bodyPr>
            <a:noAutofit/>
          </a:bodyPr>
          <a:lstStyle/>
          <a:p>
            <a:pPr marL="0" indent="0">
              <a:spcBef>
                <a:spcPts val="0"/>
              </a:spcBef>
              <a:spcAft>
                <a:spcPts val="600"/>
              </a:spcAft>
              <a:buNone/>
            </a:pPr>
            <a:r>
              <a:rPr lang="en-US" sz="2800" dirty="0">
                <a:solidFill>
                  <a:srgbClr val="000000"/>
                </a:solidFill>
              </a:rPr>
              <a:t>Visual communications are messages sent in forms that are seen.</a:t>
            </a:r>
          </a:p>
          <a:p>
            <a:pPr marL="914400" lvl="2" indent="-457200">
              <a:spcBef>
                <a:spcPts val="0"/>
              </a:spcBef>
              <a:spcAft>
                <a:spcPts val="600"/>
              </a:spcAft>
              <a:buFont typeface="Wingdings" panose="05000000000000000000" pitchFamily="2" charset="2"/>
              <a:buChar char="Ø"/>
            </a:pPr>
            <a:r>
              <a:rPr lang="en-US" sz="2600" dirty="0">
                <a:solidFill>
                  <a:srgbClr val="000000"/>
                </a:solidFill>
              </a:rPr>
              <a:t>Video, instructions, signs, banners, commercials or LAUSD trainings</a:t>
            </a:r>
          </a:p>
        </p:txBody>
      </p:sp>
      <p:pic>
        <p:nvPicPr>
          <p:cNvPr id="9" name="Picture 8">
            <a:extLst>
              <a:ext uri="{FF2B5EF4-FFF2-40B4-BE49-F238E27FC236}">
                <a16:creationId xmlns:a16="http://schemas.microsoft.com/office/drawing/2014/main" id="{2D456198-A2C2-814B-0143-3617941F26A7}"/>
              </a:ext>
            </a:extLst>
          </p:cNvPr>
          <p:cNvPicPr>
            <a:picLocks noChangeAspect="1"/>
          </p:cNvPicPr>
          <p:nvPr/>
        </p:nvPicPr>
        <p:blipFill>
          <a:blip r:embed="rId4"/>
          <a:stretch>
            <a:fillRect/>
          </a:stretch>
        </p:blipFill>
        <p:spPr>
          <a:xfrm>
            <a:off x="6566269" y="3793919"/>
            <a:ext cx="4743984" cy="2645159"/>
          </a:xfrm>
          <a:prstGeom prst="rect">
            <a:avLst/>
          </a:prstGeom>
        </p:spPr>
      </p:pic>
    </p:spTree>
    <p:extLst>
      <p:ext uri="{BB962C8B-B14F-4D97-AF65-F5344CB8AC3E}">
        <p14:creationId xmlns:p14="http://schemas.microsoft.com/office/powerpoint/2010/main" val="34672158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3F3F3"/>
        </a:solidFill>
        <a:effectLst/>
      </p:bgPr>
    </p:bg>
    <p:spTree>
      <p:nvGrpSpPr>
        <p:cNvPr id="1" name=""/>
        <p:cNvGrpSpPr/>
        <p:nvPr/>
      </p:nvGrpSpPr>
      <p:grpSpPr>
        <a:xfrm>
          <a:off x="0" y="0"/>
          <a:ext cx="0" cy="0"/>
          <a:chOff x="0" y="0"/>
          <a:chExt cx="0" cy="0"/>
        </a:xfrm>
      </p:grpSpPr>
      <p:pic>
        <p:nvPicPr>
          <p:cNvPr id="3" name="Picture 4" descr="Guilloche rainbow waves made of colorful gradient light blend line. abstract vector background ...">
            <a:extLst>
              <a:ext uri="{FF2B5EF4-FFF2-40B4-BE49-F238E27FC236}">
                <a16:creationId xmlns:a16="http://schemas.microsoft.com/office/drawing/2014/main" id="{B2EF8A6B-16EA-0145-ACEB-7ABE20EE62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775"/>
          <a:stretch/>
        </p:blipFill>
        <p:spPr bwMode="auto">
          <a:xfrm flipH="1">
            <a:off x="0" y="0"/>
            <a:ext cx="6781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p:cNvSpPr>
            <a:spLocks/>
          </p:cNvSpPr>
          <p:nvPr/>
        </p:nvSpPr>
        <p:spPr bwMode="auto">
          <a:xfrm>
            <a:off x="4038600" y="206664"/>
            <a:ext cx="91440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126435" tIns="72248" rIns="126435" bIns="72248" anchor="b"/>
          <a:lstStyle>
            <a:lvl1pPr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marL="457200" eaLnBrk="1">
              <a:spcBef>
                <a:spcPts val="0"/>
              </a:spcBef>
              <a:buSzTx/>
              <a:buNone/>
            </a:pPr>
            <a:r>
              <a:rPr lang="en-US" altLang="en-US" sz="4000" dirty="0">
                <a:solidFill>
                  <a:srgbClr val="683F64"/>
                </a:solidFill>
                <a:latin typeface="Felix Titling" panose="04060505060202020A04" pitchFamily="82" charset="0"/>
                <a:ea typeface="Helvetica" charset="0"/>
                <a:cs typeface="Helvetica" charset="0"/>
                <a:sym typeface="Helvetica" charset="0"/>
              </a:rPr>
              <a:t>Written Communication</a:t>
            </a:r>
            <a:endParaRPr lang="en-US" altLang="en-US" sz="4000" dirty="0">
              <a:solidFill>
                <a:srgbClr val="683F64"/>
              </a:solidFill>
              <a:latin typeface="Felix Titling" panose="04060505060202020A04" pitchFamily="82" charset="0"/>
            </a:endParaRPr>
          </a:p>
        </p:txBody>
      </p:sp>
      <p:sp>
        <p:nvSpPr>
          <p:cNvPr id="2" name="Content Placeholder 1"/>
          <p:cNvSpPr>
            <a:spLocks noGrp="1"/>
          </p:cNvSpPr>
          <p:nvPr>
            <p:ph idx="1"/>
          </p:nvPr>
        </p:nvSpPr>
        <p:spPr>
          <a:xfrm>
            <a:off x="6087794" y="1488713"/>
            <a:ext cx="6040121" cy="1490685"/>
          </a:xfrm>
        </p:spPr>
        <p:txBody>
          <a:bodyPr>
            <a:noAutofit/>
          </a:bodyPr>
          <a:lstStyle/>
          <a:p>
            <a:pPr marL="0" indent="0">
              <a:spcBef>
                <a:spcPts val="0"/>
              </a:spcBef>
              <a:spcAft>
                <a:spcPts val="600"/>
              </a:spcAft>
              <a:buNone/>
            </a:pPr>
            <a:r>
              <a:rPr lang="en-US" sz="2800" dirty="0">
                <a:solidFill>
                  <a:srgbClr val="000000"/>
                </a:solidFill>
              </a:rPr>
              <a:t>Written communications are messages, ideas and instructions in writing.</a:t>
            </a:r>
          </a:p>
          <a:p>
            <a:pPr marL="914400" lvl="2" indent="-457200">
              <a:spcBef>
                <a:spcPts val="0"/>
              </a:spcBef>
              <a:spcAft>
                <a:spcPts val="600"/>
              </a:spcAft>
              <a:buFont typeface="Wingdings" panose="05000000000000000000" pitchFamily="2" charset="2"/>
              <a:buChar char="Ø"/>
            </a:pPr>
            <a:r>
              <a:rPr lang="en-US" sz="2600" dirty="0">
                <a:solidFill>
                  <a:srgbClr val="000000"/>
                </a:solidFill>
              </a:rPr>
              <a:t>Letters, e-mail, SOP’s, recipes, policies and procedures</a:t>
            </a:r>
          </a:p>
        </p:txBody>
      </p:sp>
      <p:pic>
        <p:nvPicPr>
          <p:cNvPr id="5" name="Picture 4" descr="Table&#10;&#10;Description automatically generated with low confidence">
            <a:extLst>
              <a:ext uri="{FF2B5EF4-FFF2-40B4-BE49-F238E27FC236}">
                <a16:creationId xmlns:a16="http://schemas.microsoft.com/office/drawing/2014/main" id="{9254811E-30C1-42D1-BAEF-CBF180109072}"/>
              </a:ext>
            </a:extLst>
          </p:cNvPr>
          <p:cNvPicPr>
            <a:picLocks noChangeAspect="1"/>
          </p:cNvPicPr>
          <p:nvPr/>
        </p:nvPicPr>
        <p:blipFill>
          <a:blip r:embed="rId4"/>
          <a:stretch>
            <a:fillRect/>
          </a:stretch>
        </p:blipFill>
        <p:spPr>
          <a:xfrm>
            <a:off x="6781800" y="3429000"/>
            <a:ext cx="4652111" cy="2979398"/>
          </a:xfrm>
          <a:prstGeom prst="rect">
            <a:avLst/>
          </a:prstGeom>
          <a:ln w="28575" cap="sq">
            <a:solidFill>
              <a:srgbClr val="683F64"/>
            </a:solidFill>
            <a:prstDash val="solid"/>
            <a:miter lim="800000"/>
          </a:ln>
          <a:effectLst/>
        </p:spPr>
      </p:pic>
    </p:spTree>
    <p:extLst>
      <p:ext uri="{BB962C8B-B14F-4D97-AF65-F5344CB8AC3E}">
        <p14:creationId xmlns:p14="http://schemas.microsoft.com/office/powerpoint/2010/main" val="40708588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descr="Guilloche rainbow waves made of colorful gradient light blend line. abstract vector background ...">
            <a:extLst>
              <a:ext uri="{FF2B5EF4-FFF2-40B4-BE49-F238E27FC236}">
                <a16:creationId xmlns:a16="http://schemas.microsoft.com/office/drawing/2014/main" id="{D8D71C56-E2F0-D840-F1C4-0E9FC45752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775"/>
          <a:stretch/>
        </p:blipFill>
        <p:spPr bwMode="auto">
          <a:xfrm>
            <a:off x="6324600" y="0"/>
            <a:ext cx="5867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22659" y="1567791"/>
            <a:ext cx="5579434" cy="1097280"/>
          </a:xfrm>
        </p:spPr>
        <p:txBody>
          <a:bodyPr anchor="b">
            <a:noAutofit/>
          </a:bodyPr>
          <a:lstStyle/>
          <a:p>
            <a:pPr marL="457200"/>
            <a:r>
              <a:rPr lang="en-US" sz="4000" dirty="0">
                <a:solidFill>
                  <a:srgbClr val="683F64"/>
                </a:solidFill>
                <a:latin typeface="Felix Titling" panose="04060505060202020A04" pitchFamily="82" charset="0"/>
              </a:rPr>
              <a:t>Communication</a:t>
            </a:r>
            <a:br>
              <a:rPr lang="en-US" sz="4000" dirty="0">
                <a:solidFill>
                  <a:srgbClr val="683F64"/>
                </a:solidFill>
                <a:latin typeface="Felix Titling" panose="04060505060202020A04" pitchFamily="82" charset="0"/>
              </a:rPr>
            </a:br>
            <a:r>
              <a:rPr lang="en-US" sz="4000" dirty="0">
                <a:solidFill>
                  <a:srgbClr val="683F64"/>
                </a:solidFill>
                <a:latin typeface="Felix Titling" panose="04060505060202020A04" pitchFamily="82" charset="0"/>
              </a:rPr>
              <a:t> Awareness</a:t>
            </a:r>
          </a:p>
        </p:txBody>
      </p:sp>
      <p:sp>
        <p:nvSpPr>
          <p:cNvPr id="3" name="Content Placeholder 2"/>
          <p:cNvSpPr>
            <a:spLocks noGrp="1"/>
          </p:cNvSpPr>
          <p:nvPr>
            <p:ph idx="1"/>
          </p:nvPr>
        </p:nvSpPr>
        <p:spPr>
          <a:xfrm>
            <a:off x="1080470" y="3275389"/>
            <a:ext cx="5196840" cy="2086827"/>
          </a:xfrm>
        </p:spPr>
        <p:txBody>
          <a:bodyPr>
            <a:normAutofit fontScale="92500" lnSpcReduction="20000"/>
          </a:bodyPr>
          <a:lstStyle/>
          <a:p>
            <a:pPr marL="0" indent="0" algn="ctr">
              <a:spcBef>
                <a:spcPts val="0"/>
              </a:spcBef>
              <a:spcAft>
                <a:spcPts val="600"/>
              </a:spcAft>
              <a:buNone/>
            </a:pPr>
            <a:r>
              <a:rPr lang="en-US" sz="2800" dirty="0">
                <a:solidFill>
                  <a:srgbClr val="000000"/>
                </a:solidFill>
              </a:rPr>
              <a:t>We are constantly communicating with those around us without thinking about it. Every time we smile, make eye contact, cross our arms, or roll our eyes, we are communicating with others.</a:t>
            </a:r>
          </a:p>
          <a:p>
            <a:pPr marL="0" indent="0" algn="ctr">
              <a:buNone/>
            </a:pPr>
            <a:endParaRPr lang="en-US" sz="2800" dirty="0">
              <a:solidFill>
                <a:srgbClr val="000000"/>
              </a:solidFill>
            </a:endParaRPr>
          </a:p>
          <a:p>
            <a:pPr marL="0" indent="0" algn="ctr">
              <a:buNone/>
            </a:pPr>
            <a:endParaRPr lang="en-US" sz="2800" dirty="0">
              <a:solidFill>
                <a:srgbClr val="000000"/>
              </a:solidFill>
            </a:endParaRPr>
          </a:p>
          <a:p>
            <a:pPr marL="0" indent="0" algn="ctr">
              <a:buNone/>
            </a:pPr>
            <a:endParaRPr lang="en-US" dirty="0"/>
          </a:p>
        </p:txBody>
      </p:sp>
      <p:sp>
        <p:nvSpPr>
          <p:cNvPr id="5" name="Speech Bubble: Oval 4">
            <a:extLst>
              <a:ext uri="{FF2B5EF4-FFF2-40B4-BE49-F238E27FC236}">
                <a16:creationId xmlns:a16="http://schemas.microsoft.com/office/drawing/2014/main" id="{B7387A79-1D2D-9861-8842-7C24E697BCF4}"/>
              </a:ext>
            </a:extLst>
          </p:cNvPr>
          <p:cNvSpPr/>
          <p:nvPr/>
        </p:nvSpPr>
        <p:spPr>
          <a:xfrm>
            <a:off x="6634394" y="727983"/>
            <a:ext cx="4960051" cy="1767518"/>
          </a:xfrm>
          <a:prstGeom prst="wedgeEllipseCallout">
            <a:avLst>
              <a:gd name="adj1" fmla="val -6767"/>
              <a:gd name="adj2" fmla="val 75681"/>
            </a:avLst>
          </a:prstGeom>
          <a:solidFill>
            <a:srgbClr val="C7D9F5"/>
          </a:solidFill>
          <a:ln>
            <a:solidFill>
              <a:srgbClr val="C7D9F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093D5B6-2AD8-DADE-EB06-5B08B3BF3CA6}"/>
              </a:ext>
            </a:extLst>
          </p:cNvPr>
          <p:cNvSpPr txBox="1"/>
          <p:nvPr/>
        </p:nvSpPr>
        <p:spPr>
          <a:xfrm>
            <a:off x="7423021" y="1100353"/>
            <a:ext cx="3947324" cy="1569660"/>
          </a:xfrm>
          <a:prstGeom prst="rect">
            <a:avLst/>
          </a:prstGeom>
          <a:noFill/>
        </p:spPr>
        <p:txBody>
          <a:bodyPr wrap="square" rtlCol="0">
            <a:spAutoFit/>
          </a:bodyPr>
          <a:lstStyle/>
          <a:p>
            <a:r>
              <a:rPr lang="en-US" sz="2000" dirty="0"/>
              <a:t>Did You Know?</a:t>
            </a:r>
          </a:p>
          <a:p>
            <a:r>
              <a:rPr lang="en-US" sz="2000" dirty="0">
                <a:solidFill>
                  <a:srgbClr val="000000"/>
                </a:solidFill>
              </a:rPr>
              <a:t>Spoken and written words make up only 15% of our communication!</a:t>
            </a:r>
          </a:p>
          <a:p>
            <a:pPr algn="ctr"/>
            <a:endParaRPr lang="en-US" dirty="0"/>
          </a:p>
          <a:p>
            <a:endParaRPr lang="en-US" dirty="0"/>
          </a:p>
        </p:txBody>
      </p:sp>
      <p:pic>
        <p:nvPicPr>
          <p:cNvPr id="1030" name="Picture 6" descr="Premium Thinking People Illustration pack from People Illustrations">
            <a:extLst>
              <a:ext uri="{FF2B5EF4-FFF2-40B4-BE49-F238E27FC236}">
                <a16:creationId xmlns:a16="http://schemas.microsoft.com/office/drawing/2014/main" id="{18719553-0F4A-30E6-04E0-6A8E68B767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7310" y="2867871"/>
            <a:ext cx="4010025"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2418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6" name="Picture 4" descr="Guilloche rainbow waves made of colorful gradient light blend line. abstract vector background ...">
            <a:extLst>
              <a:ext uri="{FF2B5EF4-FFF2-40B4-BE49-F238E27FC236}">
                <a16:creationId xmlns:a16="http://schemas.microsoft.com/office/drawing/2014/main" id="{936B666B-235E-07F7-4D8E-67EA3E2432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775"/>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4B3D99D8-2A7E-93B1-7ED5-BE43338A29CB}"/>
              </a:ext>
            </a:extLst>
          </p:cNvPr>
          <p:cNvSpPr txBox="1">
            <a:spLocks/>
          </p:cNvSpPr>
          <p:nvPr/>
        </p:nvSpPr>
        <p:spPr>
          <a:xfrm>
            <a:off x="239648" y="1619461"/>
            <a:ext cx="6063342" cy="2426350"/>
          </a:xfrm>
          <a:prstGeom prst="rect">
            <a:avLst/>
          </a:prstGeom>
        </p:spPr>
        <p:txBody>
          <a:bodyPr vert="horz" lIns="91440" tIns="45720" rIns="91440" bIns="45720" rtlCol="0">
            <a:noAutofit/>
          </a:bodyPr>
          <a:lstStyle>
            <a:lvl1pPr marL="0" indent="0" algn="ctr" defTabSz="914446"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23" indent="0" algn="ctr" defTabSz="914446"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46" indent="0" algn="ctr" defTabSz="914446"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69"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91"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114"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337"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560"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783"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spcAft>
                <a:spcPts val="600"/>
              </a:spcAft>
            </a:pPr>
            <a:r>
              <a:rPr lang="en-US" sz="2800" dirty="0">
                <a:solidFill>
                  <a:srgbClr val="000000"/>
                </a:solidFill>
              </a:rPr>
              <a:t>Nonverbal communication is sending messages using parts of the body instead of the voice.</a:t>
            </a:r>
          </a:p>
          <a:p>
            <a:pPr marL="400050" lvl="1"/>
            <a:endParaRPr lang="en-US" sz="200" dirty="0">
              <a:solidFill>
                <a:srgbClr val="000000"/>
              </a:solidFill>
            </a:endParaRPr>
          </a:p>
          <a:p>
            <a:pPr marL="914400" lvl="1" indent="-457200" algn="l">
              <a:spcBef>
                <a:spcPts val="0"/>
              </a:spcBef>
              <a:spcAft>
                <a:spcPts val="600"/>
              </a:spcAft>
              <a:buFont typeface="Wingdings" panose="05000000000000000000" pitchFamily="2" charset="2"/>
              <a:buChar char="Ø"/>
            </a:pPr>
            <a:r>
              <a:rPr lang="en-US" sz="2600" b="1" dirty="0">
                <a:solidFill>
                  <a:srgbClr val="000000"/>
                </a:solidFill>
              </a:rPr>
              <a:t>Eye contact </a:t>
            </a:r>
            <a:r>
              <a:rPr lang="en-US" sz="2600" dirty="0">
                <a:solidFill>
                  <a:srgbClr val="000000"/>
                </a:solidFill>
              </a:rPr>
              <a:t>is looking someone in the eye as they speak to you</a:t>
            </a:r>
          </a:p>
          <a:p>
            <a:pPr marL="914400" lvl="1" indent="-457200" algn="l">
              <a:spcBef>
                <a:spcPts val="0"/>
              </a:spcBef>
              <a:spcAft>
                <a:spcPts val="600"/>
              </a:spcAft>
              <a:buFont typeface="Wingdings" panose="05000000000000000000" pitchFamily="2" charset="2"/>
              <a:buChar char="Ø"/>
            </a:pPr>
            <a:r>
              <a:rPr lang="en-US" sz="2600" b="1" dirty="0">
                <a:solidFill>
                  <a:srgbClr val="000000"/>
                </a:solidFill>
              </a:rPr>
              <a:t>Expressions</a:t>
            </a:r>
            <a:r>
              <a:rPr lang="en-US" sz="2600" dirty="0">
                <a:solidFill>
                  <a:srgbClr val="000000"/>
                </a:solidFill>
              </a:rPr>
              <a:t> include; smiling, frowning, raised eyebrows</a:t>
            </a:r>
          </a:p>
          <a:p>
            <a:pPr marL="914400" lvl="1" indent="-457200" algn="l">
              <a:spcBef>
                <a:spcPts val="0"/>
              </a:spcBef>
              <a:spcAft>
                <a:spcPts val="600"/>
              </a:spcAft>
              <a:buFont typeface="Wingdings" panose="05000000000000000000" pitchFamily="2" charset="2"/>
              <a:buChar char="Ø"/>
            </a:pPr>
            <a:r>
              <a:rPr lang="en-US" sz="2600" b="1" dirty="0">
                <a:solidFill>
                  <a:srgbClr val="000000"/>
                </a:solidFill>
              </a:rPr>
              <a:t>Body Language </a:t>
            </a:r>
            <a:r>
              <a:rPr lang="en-US" sz="2600" dirty="0">
                <a:solidFill>
                  <a:srgbClr val="000000"/>
                </a:solidFill>
              </a:rPr>
              <a:t>can be movements like; arms crossed, head down, slouching, back turned and </a:t>
            </a:r>
            <a:r>
              <a:rPr lang="en-US" sz="2600" b="1" dirty="0">
                <a:solidFill>
                  <a:srgbClr val="000000"/>
                </a:solidFill>
              </a:rPr>
              <a:t>Gestures</a:t>
            </a:r>
            <a:r>
              <a:rPr lang="en-US" sz="2600" dirty="0">
                <a:solidFill>
                  <a:srgbClr val="000000"/>
                </a:solidFill>
              </a:rPr>
              <a:t> like thumbs up, waving, and hand signals.</a:t>
            </a:r>
          </a:p>
          <a:p>
            <a:pPr marL="914400" lvl="1" indent="-457200" algn="l">
              <a:spcBef>
                <a:spcPts val="0"/>
              </a:spcBef>
              <a:spcAft>
                <a:spcPts val="600"/>
              </a:spcAft>
              <a:buFont typeface="Wingdings" panose="05000000000000000000" pitchFamily="2" charset="2"/>
              <a:buChar char="Ø"/>
            </a:pPr>
            <a:endParaRPr lang="en-US" sz="3000" dirty="0">
              <a:solidFill>
                <a:srgbClr val="000000"/>
              </a:solidFill>
            </a:endParaRPr>
          </a:p>
          <a:p>
            <a:pPr marL="800100" lvl="2"/>
            <a:endParaRPr lang="en-US" sz="2600" dirty="0">
              <a:solidFill>
                <a:schemeClr val="accent1"/>
              </a:solidFill>
            </a:endParaRPr>
          </a:p>
          <a:p>
            <a:pPr marL="857250" lvl="1" indent="-457200">
              <a:buFont typeface="Courier New" panose="02070309020205020404" pitchFamily="49" charset="0"/>
              <a:buChar char="o"/>
            </a:pPr>
            <a:endParaRPr lang="en-US" sz="2600" dirty="0">
              <a:solidFill>
                <a:srgbClr val="000000"/>
              </a:solidFill>
            </a:endParaRPr>
          </a:p>
          <a:p>
            <a:endParaRPr lang="en-US" sz="3000" dirty="0">
              <a:solidFill>
                <a:srgbClr val="000000"/>
              </a:solidFill>
            </a:endParaRPr>
          </a:p>
          <a:p>
            <a:endParaRPr lang="en-US" sz="2800" dirty="0">
              <a:solidFill>
                <a:srgbClr val="000000"/>
              </a:solidFill>
            </a:endParaRPr>
          </a:p>
        </p:txBody>
      </p:sp>
      <p:sp>
        <p:nvSpPr>
          <p:cNvPr id="8" name="Rectangle 7">
            <a:extLst>
              <a:ext uri="{FF2B5EF4-FFF2-40B4-BE49-F238E27FC236}">
                <a16:creationId xmlns:a16="http://schemas.microsoft.com/office/drawing/2014/main" id="{1338DF0A-6D52-C6F0-0BE4-A94DBFDDFCD0}"/>
              </a:ext>
            </a:extLst>
          </p:cNvPr>
          <p:cNvSpPr txBox="1">
            <a:spLocks/>
          </p:cNvSpPr>
          <p:nvPr/>
        </p:nvSpPr>
        <p:spPr bwMode="auto">
          <a:xfrm>
            <a:off x="-174171" y="390631"/>
            <a:ext cx="6477161"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vert="horz" lIns="126435" tIns="72248" rIns="126435" bIns="72248" rtlCol="0" anchor="b">
            <a:noAutofit/>
          </a:bodyPr>
          <a:lstStyle>
            <a:lvl1pPr algn="l" defTabSz="1300163" rtl="0" eaLnBrk="0" latinLnBrk="0" hangingPunct="1">
              <a:lnSpc>
                <a:spcPct val="90000"/>
              </a:lnSpc>
              <a:spcBef>
                <a:spcPts val="4200"/>
              </a:spcBef>
              <a:buSzPct val="100000"/>
              <a:buChar char="•"/>
              <a:defRPr sz="3800" kern="1200">
                <a:solidFill>
                  <a:srgbClr val="000000"/>
                </a:solidFill>
                <a:latin typeface="Helvetica Light" charset="0"/>
                <a:ea typeface="Helvetica Light" charset="0"/>
                <a:cs typeface="Helvetica Light" charset="0"/>
                <a:sym typeface="Helvetica Light" charset="0"/>
              </a:defRPr>
            </a:lvl1pPr>
            <a:lvl2pPr marL="742950" indent="-28575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marL="457200" algn="ctr" eaLnBrk="1">
              <a:spcBef>
                <a:spcPts val="0"/>
              </a:spcBef>
              <a:buSzTx/>
              <a:buFontTx/>
              <a:buNone/>
            </a:pPr>
            <a:r>
              <a:rPr lang="en-US" altLang="en-US" sz="4000" dirty="0">
                <a:solidFill>
                  <a:srgbClr val="683F64"/>
                </a:solidFill>
                <a:latin typeface="Felix Titling" panose="04060505060202020A04" pitchFamily="82" charset="0"/>
                <a:ea typeface="Helvetica" charset="0"/>
                <a:cs typeface="Helvetica" charset="0"/>
                <a:sym typeface="Helvetica" charset="0"/>
              </a:rPr>
              <a:t>Nonverbal Communication</a:t>
            </a:r>
            <a:endParaRPr lang="en-US" altLang="en-US" sz="4000" dirty="0">
              <a:solidFill>
                <a:srgbClr val="683F64"/>
              </a:solidFill>
              <a:latin typeface="Felix Titling" panose="04060505060202020A04" pitchFamily="82" charset="0"/>
            </a:endParaRPr>
          </a:p>
        </p:txBody>
      </p:sp>
    </p:spTree>
    <p:extLst>
      <p:ext uri="{BB962C8B-B14F-4D97-AF65-F5344CB8AC3E}">
        <p14:creationId xmlns:p14="http://schemas.microsoft.com/office/powerpoint/2010/main" val="79077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4" name="Picture 4" descr="Guilloche rainbow waves made of colorful gradient light blend line. abstract vector background ...">
            <a:extLst>
              <a:ext uri="{FF2B5EF4-FFF2-40B4-BE49-F238E27FC236}">
                <a16:creationId xmlns:a16="http://schemas.microsoft.com/office/drawing/2014/main" id="{32DF7C17-8185-FC65-517A-82F2D0B37C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8222" b="21775"/>
          <a:stretch/>
        </p:blipFill>
        <p:spPr bwMode="auto">
          <a:xfrm rot="10800000">
            <a:off x="-167641" y="1"/>
            <a:ext cx="49225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Body Language">
            <a:hlinkClick r:id="" action="ppaction://media"/>
            <a:extLst>
              <a:ext uri="{FF2B5EF4-FFF2-40B4-BE49-F238E27FC236}">
                <a16:creationId xmlns:a16="http://schemas.microsoft.com/office/drawing/2014/main" id="{25525E26-4539-2CAE-E7BE-2F21F5A2CC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27375" y="1158180"/>
            <a:ext cx="8074025" cy="45416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8233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1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5" name="Picture 4" descr="Guilloche rainbow waves made of colorful gradient light blend line. abstract vector background ...">
            <a:extLst>
              <a:ext uri="{FF2B5EF4-FFF2-40B4-BE49-F238E27FC236}">
                <a16:creationId xmlns:a16="http://schemas.microsoft.com/office/drawing/2014/main" id="{D13FF3CF-3C9B-B000-BEA5-E95C94CC87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775"/>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12">
            <a:extLst>
              <a:ext uri="{FF2B5EF4-FFF2-40B4-BE49-F238E27FC236}">
                <a16:creationId xmlns:a16="http://schemas.microsoft.com/office/drawing/2014/main" id="{4F780559-7CE8-0A4D-9BF2-CC844CF1B709}"/>
              </a:ext>
            </a:extLst>
          </p:cNvPr>
          <p:cNvSpPr>
            <a:spLocks noGrp="1"/>
          </p:cNvSpPr>
          <p:nvPr>
            <p:ph idx="1"/>
          </p:nvPr>
        </p:nvSpPr>
        <p:spPr>
          <a:xfrm>
            <a:off x="0" y="2041688"/>
            <a:ext cx="6346372" cy="4125921"/>
          </a:xfrm>
        </p:spPr>
        <p:txBody>
          <a:bodyPr>
            <a:noAutofit/>
          </a:bodyPr>
          <a:lstStyle/>
          <a:p>
            <a:pPr marL="0" indent="0" algn="ctr">
              <a:buNone/>
            </a:pPr>
            <a:r>
              <a:rPr lang="en-US" dirty="0">
                <a:cs typeface="Arial" panose="020B0604020202020204" pitchFamily="34" charset="0"/>
              </a:rPr>
              <a:t>Body language communicates beyond words. Maintain a positive demeanor and avoid demonstrating frustration such as; clenched fists, eye rolls, and frowning. </a:t>
            </a:r>
          </a:p>
          <a:p>
            <a:pPr marL="0" indent="0" algn="ctr">
              <a:buNone/>
            </a:pPr>
            <a:r>
              <a:rPr lang="en-US" dirty="0">
                <a:cs typeface="Arial" panose="020B0604020202020204" pitchFamily="34" charset="0"/>
              </a:rPr>
              <a:t>Body language can also show; openness, acceptance, frustration, and confusion. </a:t>
            </a:r>
          </a:p>
        </p:txBody>
      </p:sp>
      <p:sp>
        <p:nvSpPr>
          <p:cNvPr id="4" name="Title 1">
            <a:extLst>
              <a:ext uri="{FF2B5EF4-FFF2-40B4-BE49-F238E27FC236}">
                <a16:creationId xmlns:a16="http://schemas.microsoft.com/office/drawing/2014/main" id="{621E4905-426D-2817-42C2-A8EFAD5DDE08}"/>
              </a:ext>
            </a:extLst>
          </p:cNvPr>
          <p:cNvSpPr txBox="1">
            <a:spLocks/>
          </p:cNvSpPr>
          <p:nvPr/>
        </p:nvSpPr>
        <p:spPr>
          <a:xfrm>
            <a:off x="325209" y="802964"/>
            <a:ext cx="5739496" cy="610759"/>
          </a:xfrm>
          <a:prstGeom prst="rect">
            <a:avLst/>
          </a:prstGeom>
        </p:spPr>
        <p:txBody>
          <a:bodyPr vert="horz" lIns="60960" tIns="30480" rIns="60960" bIns="30480" rtlCol="0"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defTabSz="914446"/>
            <a:r>
              <a:rPr lang="en-US" sz="4000" dirty="0">
                <a:solidFill>
                  <a:srgbClr val="683F64"/>
                </a:solidFill>
                <a:latin typeface="Felix Titling" panose="04060505060202020A04" pitchFamily="82" charset="0"/>
              </a:rPr>
              <a:t>Pay Attention To Body Language</a:t>
            </a:r>
          </a:p>
        </p:txBody>
      </p:sp>
      <p:sp>
        <p:nvSpPr>
          <p:cNvPr id="3" name="Content Placeholder 12">
            <a:extLst>
              <a:ext uri="{FF2B5EF4-FFF2-40B4-BE49-F238E27FC236}">
                <a16:creationId xmlns:a16="http://schemas.microsoft.com/office/drawing/2014/main" id="{EEDDBD06-07EC-A6EE-EDD8-6B911F2B8BA2}"/>
              </a:ext>
            </a:extLst>
          </p:cNvPr>
          <p:cNvSpPr txBox="1">
            <a:spLocks/>
          </p:cNvSpPr>
          <p:nvPr/>
        </p:nvSpPr>
        <p:spPr>
          <a:xfrm>
            <a:off x="655169" y="5161398"/>
            <a:ext cx="4831231" cy="645514"/>
          </a:xfrm>
          <a:prstGeom prst="rect">
            <a:avLst/>
          </a:prstGeom>
        </p:spPr>
        <p:txBody>
          <a:bodyPr vert="horz" lIns="60960" tIns="30480" rIns="60960" bIns="30480" rtlCol="0">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defTabSz="914446">
              <a:spcBef>
                <a:spcPts val="1000"/>
              </a:spcBef>
              <a:buNone/>
            </a:pPr>
            <a:r>
              <a:rPr lang="en-US" sz="2800" b="1" dirty="0">
                <a:solidFill>
                  <a:prstClr val="black"/>
                </a:solidFill>
                <a:latin typeface="Calibri" panose="020F0502020204030204"/>
                <a:cs typeface="Arial" panose="020B0604020202020204" pitchFamily="34" charset="0"/>
              </a:rPr>
              <a:t>Chances are, they feel the same way and will emulate those actions!</a:t>
            </a:r>
          </a:p>
        </p:txBody>
      </p:sp>
    </p:spTree>
    <p:extLst>
      <p:ext uri="{BB962C8B-B14F-4D97-AF65-F5344CB8AC3E}">
        <p14:creationId xmlns:p14="http://schemas.microsoft.com/office/powerpoint/2010/main" val="389607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3F3F3"/>
        </a:solidFill>
        <a:effectLst/>
      </p:bgPr>
    </p:bg>
    <p:spTree>
      <p:nvGrpSpPr>
        <p:cNvPr id="1" name=""/>
        <p:cNvGrpSpPr/>
        <p:nvPr/>
      </p:nvGrpSpPr>
      <p:grpSpPr>
        <a:xfrm>
          <a:off x="0" y="0"/>
          <a:ext cx="0" cy="0"/>
          <a:chOff x="0" y="0"/>
          <a:chExt cx="0" cy="0"/>
        </a:xfrm>
      </p:grpSpPr>
      <p:pic>
        <p:nvPicPr>
          <p:cNvPr id="5" name="Picture 4" descr="Guilloche rainbow waves made of colorful gradient light blend line. abstract vector background ...">
            <a:extLst>
              <a:ext uri="{FF2B5EF4-FFF2-40B4-BE49-F238E27FC236}">
                <a16:creationId xmlns:a16="http://schemas.microsoft.com/office/drawing/2014/main" id="{AFA48AEE-8316-12B3-8B5B-C4B1CE48CD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797" b="21775"/>
          <a:stretch/>
        </p:blipFill>
        <p:spPr bwMode="auto">
          <a:xfrm rot="10800000">
            <a:off x="-1" y="0"/>
            <a:ext cx="282566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p:cNvSpPr>
            <a:spLocks noGrp="1"/>
          </p:cNvSpPr>
          <p:nvPr>
            <p:ph type="title"/>
          </p:nvPr>
        </p:nvSpPr>
        <p:spPr bwMode="auto">
          <a:xfrm>
            <a:off x="4746571" y="155323"/>
            <a:ext cx="46482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vert="horz" lIns="126435" tIns="72248" rIns="126435" bIns="72248" rtlCol="0" anchor="ctr">
            <a:normAutofit fontScale="90000"/>
          </a:bodyPr>
          <a:lstStyle>
            <a:lvl1pPr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algn="ctr" eaLnBrk="1">
              <a:spcBef>
                <a:spcPts val="400"/>
              </a:spcBef>
              <a:buSzTx/>
              <a:buNone/>
            </a:pPr>
            <a:r>
              <a:rPr lang="en-US" altLang="en-US" sz="4000" dirty="0">
                <a:solidFill>
                  <a:srgbClr val="683F64"/>
                </a:solidFill>
                <a:latin typeface="Felix Titling" panose="04060505060202020A04" pitchFamily="82" charset="0"/>
                <a:ea typeface="Helvetica" charset="0"/>
                <a:cs typeface="Helvetica" charset="0"/>
                <a:sym typeface="Helvetica" charset="0"/>
              </a:rPr>
              <a:t>Comfort Zone </a:t>
            </a:r>
            <a:br>
              <a:rPr lang="en-US" altLang="en-US" sz="4000" dirty="0">
                <a:solidFill>
                  <a:srgbClr val="683F64"/>
                </a:solidFill>
                <a:latin typeface="Felix Titling" panose="04060505060202020A04" pitchFamily="82" charset="0"/>
                <a:ea typeface="Helvetica" charset="0"/>
                <a:cs typeface="Helvetica" charset="0"/>
                <a:sym typeface="Helvetica" charset="0"/>
              </a:rPr>
            </a:br>
            <a:r>
              <a:rPr lang="en-US" altLang="en-US" sz="4000" dirty="0">
                <a:solidFill>
                  <a:srgbClr val="683F64"/>
                </a:solidFill>
                <a:latin typeface="Felix Titling" panose="04060505060202020A04" pitchFamily="82" charset="0"/>
                <a:ea typeface="Helvetica" charset="0"/>
                <a:cs typeface="Helvetica" charset="0"/>
                <a:sym typeface="Helvetica" charset="0"/>
              </a:rPr>
              <a:t>Distancing</a:t>
            </a:r>
            <a:endParaRPr lang="en-US" altLang="en-US" sz="4000" dirty="0">
              <a:solidFill>
                <a:srgbClr val="683F64"/>
              </a:solidFill>
              <a:latin typeface="Felix Titling" panose="04060505060202020A04" pitchFamily="82" charset="0"/>
            </a:endParaRPr>
          </a:p>
        </p:txBody>
      </p:sp>
      <p:sp>
        <p:nvSpPr>
          <p:cNvPr id="2" name="Arrow: Right 1">
            <a:extLst>
              <a:ext uri="{FF2B5EF4-FFF2-40B4-BE49-F238E27FC236}">
                <a16:creationId xmlns:a16="http://schemas.microsoft.com/office/drawing/2014/main" id="{9D65D103-D68A-EBEE-0377-286C9E51E05C}"/>
              </a:ext>
            </a:extLst>
          </p:cNvPr>
          <p:cNvSpPr/>
          <p:nvPr/>
        </p:nvSpPr>
        <p:spPr>
          <a:xfrm>
            <a:off x="2870200" y="3513861"/>
            <a:ext cx="8826500" cy="723900"/>
          </a:xfrm>
          <a:prstGeom prst="rightArrow">
            <a:avLst/>
          </a:prstGeom>
          <a:gradFill flip="none" rotWithShape="1">
            <a:gsLst>
              <a:gs pos="0">
                <a:srgbClr val="683F64"/>
              </a:gs>
              <a:gs pos="100000">
                <a:srgbClr val="D4638D"/>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24" name="Picture 4" descr="Premium Characters Illustration pack from People Illustrations">
            <a:extLst>
              <a:ext uri="{FF2B5EF4-FFF2-40B4-BE49-F238E27FC236}">
                <a16:creationId xmlns:a16="http://schemas.microsoft.com/office/drawing/2014/main" id="{A2370B9E-609D-B82D-B946-65368F48A7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417638"/>
            <a:ext cx="2606675" cy="5078857"/>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740E725D-D747-4A93-8499-54184823074D}"/>
              </a:ext>
            </a:extLst>
          </p:cNvPr>
          <p:cNvSpPr txBox="1">
            <a:spLocks/>
          </p:cNvSpPr>
          <p:nvPr/>
        </p:nvSpPr>
        <p:spPr>
          <a:xfrm>
            <a:off x="3060700" y="3063591"/>
            <a:ext cx="3371743" cy="634849"/>
          </a:xfrm>
          <a:prstGeom prst="rect">
            <a:avLst/>
          </a:prstGeom>
          <a:solidFill>
            <a:srgbClr val="00B0F0"/>
          </a:solidFill>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5" indent="0" algn="ctr">
              <a:spcBef>
                <a:spcPts val="0"/>
              </a:spcBef>
              <a:buNone/>
            </a:pPr>
            <a:r>
              <a:rPr lang="en-US" b="1" dirty="0">
                <a:solidFill>
                  <a:srgbClr val="202122"/>
                </a:solidFill>
                <a:latin typeface="Arial" panose="020B0604020202020204" pitchFamily="34" charset="0"/>
              </a:rPr>
              <a:t>Friend Zone </a:t>
            </a:r>
            <a:r>
              <a:rPr lang="en-US" sz="2400" dirty="0">
                <a:solidFill>
                  <a:srgbClr val="202122"/>
                </a:solidFill>
                <a:latin typeface="Arial" panose="020B0604020202020204" pitchFamily="34" charset="0"/>
              </a:rPr>
              <a:t>– 0.5 to 4 ft</a:t>
            </a:r>
            <a:endParaRPr lang="en-US" sz="2400" dirty="0">
              <a:solidFill>
                <a:srgbClr val="000000"/>
              </a:solidFill>
            </a:endParaRPr>
          </a:p>
        </p:txBody>
      </p:sp>
      <p:pic>
        <p:nvPicPr>
          <p:cNvPr id="5126" name="Picture 6" descr="Best Man standing confidently Illustration download in PNG &amp; Vector format">
            <a:extLst>
              <a:ext uri="{FF2B5EF4-FFF2-40B4-BE49-F238E27FC236}">
                <a16:creationId xmlns:a16="http://schemas.microsoft.com/office/drawing/2014/main" id="{C8A86F3A-1742-5954-9430-402C7B4DD3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8424" y="1567908"/>
            <a:ext cx="2374403" cy="4812978"/>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1C2D2DD7-E035-4EAB-A7F9-A2E4C65A86BF}"/>
              </a:ext>
            </a:extLst>
          </p:cNvPr>
          <p:cNvSpPr txBox="1">
            <a:spLocks/>
          </p:cNvSpPr>
          <p:nvPr/>
        </p:nvSpPr>
        <p:spPr>
          <a:xfrm>
            <a:off x="7635928" y="3026714"/>
            <a:ext cx="3371743" cy="634849"/>
          </a:xfrm>
          <a:prstGeom prst="rect">
            <a:avLst/>
          </a:prstGeom>
          <a:solidFill>
            <a:srgbClr val="F8F4BE"/>
          </a:solidFill>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5" indent="0" algn="ctr">
              <a:spcBef>
                <a:spcPts val="0"/>
              </a:spcBef>
              <a:buNone/>
            </a:pPr>
            <a:r>
              <a:rPr lang="en-US" b="1" dirty="0">
                <a:solidFill>
                  <a:srgbClr val="202122"/>
                </a:solidFill>
                <a:latin typeface="Arial" panose="020B0604020202020204" pitchFamily="34" charset="0"/>
              </a:rPr>
              <a:t>Social Zone </a:t>
            </a:r>
            <a:r>
              <a:rPr lang="en-US" sz="2400" dirty="0">
                <a:solidFill>
                  <a:srgbClr val="202122"/>
                </a:solidFill>
                <a:latin typeface="Arial" panose="020B0604020202020204" pitchFamily="34" charset="0"/>
              </a:rPr>
              <a:t>– 4 to 12 ft</a:t>
            </a:r>
            <a:endParaRPr lang="en-US" sz="2400" dirty="0">
              <a:solidFill>
                <a:srgbClr val="000000"/>
              </a:solidFill>
            </a:endParaRPr>
          </a:p>
        </p:txBody>
      </p:sp>
      <p:pic>
        <p:nvPicPr>
          <p:cNvPr id="5122" name="Picture 2" descr="Best Premium Young woman Illustration download in PNG &amp; Vector format">
            <a:extLst>
              <a:ext uri="{FF2B5EF4-FFF2-40B4-BE49-F238E27FC236}">
                <a16:creationId xmlns:a16="http://schemas.microsoft.com/office/drawing/2014/main" id="{959AD3C0-A6D8-5715-CE8A-0E55184CF6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538" y="1151946"/>
            <a:ext cx="5447729" cy="544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60795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par>
                                <p:cTn id="11" presetID="1" presetClass="entr" presetSubtype="0" fill="hold" nodeType="withEffect">
                                  <p:stCondLst>
                                    <p:cond delay="500"/>
                                  </p:stCondLst>
                                  <p:childTnLst>
                                    <p:set>
                                      <p:cBhvr>
                                        <p:cTn id="12" dur="1" fill="hold">
                                          <p:stCondLst>
                                            <p:cond delay="0"/>
                                          </p:stCondLst>
                                        </p:cTn>
                                        <p:tgtEl>
                                          <p:spTgt spid="5124"/>
                                        </p:tgtEl>
                                        <p:attrNameLst>
                                          <p:attrName>style.visibility</p:attrName>
                                        </p:attrNameLst>
                                      </p:cBhvr>
                                      <p:to>
                                        <p:strVal val="visible"/>
                                      </p:to>
                                    </p:set>
                                  </p:childTnLst>
                                </p:cTn>
                              </p:par>
                              <p:par>
                                <p:cTn id="13" presetID="22" presetClass="entr" presetSubtype="8" fill="hold" grpId="0" nodeType="with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1" presetClass="entr" presetSubtype="0" fill="hold" nodeType="withEffect">
                                  <p:stCondLst>
                                    <p:cond delay="1000"/>
                                  </p:stCondLst>
                                  <p:childTnLst>
                                    <p:set>
                                      <p:cBhvr>
                                        <p:cTn id="17"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3F3F3"/>
        </a:solidFill>
        <a:effectLst/>
      </p:bgPr>
    </p:bg>
    <p:spTree>
      <p:nvGrpSpPr>
        <p:cNvPr id="1" name=""/>
        <p:cNvGrpSpPr/>
        <p:nvPr/>
      </p:nvGrpSpPr>
      <p:grpSpPr>
        <a:xfrm>
          <a:off x="0" y="0"/>
          <a:ext cx="0" cy="0"/>
          <a:chOff x="0" y="0"/>
          <a:chExt cx="0" cy="0"/>
        </a:xfrm>
      </p:grpSpPr>
      <p:pic>
        <p:nvPicPr>
          <p:cNvPr id="2" name="Picture 4" descr="Guilloche rainbow waves made of colorful gradient light blend line. abstract vector background ...">
            <a:extLst>
              <a:ext uri="{FF2B5EF4-FFF2-40B4-BE49-F238E27FC236}">
                <a16:creationId xmlns:a16="http://schemas.microsoft.com/office/drawing/2014/main" id="{01845816-D505-1C37-36B0-C5DACC5B85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775"/>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28590" y="1199607"/>
            <a:ext cx="6200821" cy="4754563"/>
          </a:xfrm>
        </p:spPr>
        <p:txBody>
          <a:bodyPr>
            <a:noAutofit/>
          </a:bodyPr>
          <a:lstStyle/>
          <a:p>
            <a:pPr marL="0" indent="0">
              <a:spcBef>
                <a:spcPts val="0"/>
              </a:spcBef>
              <a:spcAft>
                <a:spcPts val="600"/>
              </a:spcAft>
              <a:buNone/>
            </a:pPr>
            <a:r>
              <a:rPr lang="en-US" altLang="en-US" sz="2800" dirty="0">
                <a:solidFill>
                  <a:srgbClr val="000000"/>
                </a:solidFill>
              </a:rPr>
              <a:t>To be effective in the workplace it is important that you become skilled at the communication process. </a:t>
            </a:r>
          </a:p>
          <a:p>
            <a:pPr marL="0" indent="0">
              <a:spcBef>
                <a:spcPts val="0"/>
              </a:spcBef>
              <a:spcAft>
                <a:spcPts val="600"/>
              </a:spcAft>
              <a:buNone/>
            </a:pPr>
            <a:r>
              <a:rPr lang="en-US" altLang="en-US" sz="2800" dirty="0">
                <a:solidFill>
                  <a:srgbClr val="000000"/>
                </a:solidFill>
              </a:rPr>
              <a:t>We spend up to 80% of our workday communicating. </a:t>
            </a:r>
          </a:p>
          <a:p>
            <a:pPr marL="914400" indent="-457200">
              <a:spcBef>
                <a:spcPts val="0"/>
              </a:spcBef>
              <a:spcAft>
                <a:spcPts val="600"/>
              </a:spcAft>
              <a:buFont typeface="Wingdings" panose="05000000000000000000" pitchFamily="2" charset="2"/>
              <a:buChar char="Ø"/>
            </a:pPr>
            <a:r>
              <a:rPr lang="en-US" altLang="en-US" sz="2600" dirty="0">
                <a:solidFill>
                  <a:srgbClr val="000000"/>
                </a:solidFill>
              </a:rPr>
              <a:t>Sharing recipes</a:t>
            </a:r>
          </a:p>
          <a:p>
            <a:pPr marL="914400" indent="-457200">
              <a:spcBef>
                <a:spcPts val="0"/>
              </a:spcBef>
              <a:spcAft>
                <a:spcPts val="600"/>
              </a:spcAft>
              <a:buFont typeface="Wingdings" panose="05000000000000000000" pitchFamily="2" charset="2"/>
              <a:buChar char="Ø"/>
            </a:pPr>
            <a:r>
              <a:rPr lang="en-US" altLang="en-US" sz="2600" dirty="0">
                <a:solidFill>
                  <a:srgbClr val="000000"/>
                </a:solidFill>
              </a:rPr>
              <a:t>Asking questions/Providing answers</a:t>
            </a:r>
          </a:p>
          <a:p>
            <a:pPr marL="914400" indent="-457200">
              <a:spcBef>
                <a:spcPts val="0"/>
              </a:spcBef>
              <a:spcAft>
                <a:spcPts val="600"/>
              </a:spcAft>
              <a:buFont typeface="Wingdings" panose="05000000000000000000" pitchFamily="2" charset="2"/>
              <a:buChar char="Ø"/>
            </a:pPr>
            <a:r>
              <a:rPr lang="en-US" altLang="en-US" sz="2600" dirty="0">
                <a:solidFill>
                  <a:srgbClr val="000000"/>
                </a:solidFill>
              </a:rPr>
              <a:t>Warnings (Hot pan coming through!)</a:t>
            </a:r>
          </a:p>
          <a:p>
            <a:pPr marL="914400" indent="-457200">
              <a:spcBef>
                <a:spcPts val="0"/>
              </a:spcBef>
              <a:spcAft>
                <a:spcPts val="600"/>
              </a:spcAft>
              <a:buFont typeface="Wingdings" panose="05000000000000000000" pitchFamily="2" charset="2"/>
              <a:buChar char="Ø"/>
            </a:pPr>
            <a:r>
              <a:rPr lang="en-US" altLang="en-US" sz="2600" dirty="0">
                <a:solidFill>
                  <a:srgbClr val="000000"/>
                </a:solidFill>
              </a:rPr>
              <a:t>Talking with customers (students, parents, principals)</a:t>
            </a:r>
          </a:p>
          <a:p>
            <a:pPr marL="914400" indent="-457200">
              <a:spcBef>
                <a:spcPts val="0"/>
              </a:spcBef>
              <a:spcAft>
                <a:spcPts val="600"/>
              </a:spcAft>
              <a:buFont typeface="Wingdings" panose="05000000000000000000" pitchFamily="2" charset="2"/>
              <a:buChar char="Ø"/>
            </a:pPr>
            <a:r>
              <a:rPr lang="en-US" altLang="en-US" sz="2600" dirty="0">
                <a:solidFill>
                  <a:srgbClr val="000000"/>
                </a:solidFill>
              </a:rPr>
              <a:t>Writing down production numbers</a:t>
            </a:r>
          </a:p>
          <a:p>
            <a:pPr marL="693737" indent="-457200">
              <a:spcBef>
                <a:spcPts val="672"/>
              </a:spcBef>
              <a:buFont typeface="Wingdings" panose="05000000000000000000" pitchFamily="2" charset="2"/>
              <a:buChar char="Ø"/>
            </a:pPr>
            <a:endParaRPr lang="en-US" altLang="en-US" sz="2800" dirty="0">
              <a:solidFill>
                <a:srgbClr val="000000"/>
              </a:solidFill>
            </a:endParaRPr>
          </a:p>
          <a:p>
            <a:pPr marL="236537" indent="0">
              <a:spcBef>
                <a:spcPts val="672"/>
              </a:spcBef>
              <a:buNone/>
            </a:pPr>
            <a:endParaRPr lang="en-US" altLang="en-US" sz="2800" dirty="0">
              <a:solidFill>
                <a:srgbClr val="000000"/>
              </a:solidFill>
            </a:endParaRPr>
          </a:p>
        </p:txBody>
      </p:sp>
      <p:sp>
        <p:nvSpPr>
          <p:cNvPr id="4" name="Rectangle 2"/>
          <p:cNvSpPr txBox="1">
            <a:spLocks noGrp="1" noChangeArrowheads="1"/>
          </p:cNvSpPr>
          <p:nvPr>
            <p:ph type="title"/>
          </p:nvPr>
        </p:nvSpPr>
        <p:spPr bwMode="auto">
          <a:xfrm>
            <a:off x="0" y="-76200"/>
            <a:ext cx="9144000" cy="1097280"/>
          </a:xfrm>
          <a:prstGeom prst="rect">
            <a:avLst/>
          </a:prstGeom>
          <a:noFill/>
          <a:ln w="9525">
            <a:noFill/>
            <a:miter lim="800000"/>
            <a:headEnd/>
            <a:tailEnd/>
          </a:ln>
        </p:spPr>
        <p:txBody>
          <a:bodyPr vert="horz" lIns="91440" tIns="45720" rIns="91440" bIns="91440" rtlCol="0" anchor="b">
            <a:normAutofit/>
          </a:bodyPr>
          <a:lstStyle/>
          <a:p>
            <a:pPr marL="457200" algn="l" defTabSz="914400" fontAlgn="base">
              <a:spcAft>
                <a:spcPct val="0"/>
              </a:spcAft>
              <a:defRPr/>
            </a:pPr>
            <a:r>
              <a:rPr lang="en-US" sz="4000" dirty="0">
                <a:solidFill>
                  <a:srgbClr val="683F64"/>
                </a:solidFill>
                <a:latin typeface="Felix Titling" panose="04060505060202020A04" pitchFamily="82" charset="0"/>
              </a:rPr>
              <a:t>Workplace Communication  </a:t>
            </a:r>
          </a:p>
        </p:txBody>
      </p:sp>
    </p:spTree>
    <p:extLst>
      <p:ext uri="{BB962C8B-B14F-4D97-AF65-F5344CB8AC3E}">
        <p14:creationId xmlns:p14="http://schemas.microsoft.com/office/powerpoint/2010/main" val="1382784099"/>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88FDD"/>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7416A21-F48E-8ACB-154D-FB99658E44FB}"/>
              </a:ext>
            </a:extLst>
          </p:cNvPr>
          <p:cNvSpPr>
            <a:spLocks noGrp="1"/>
          </p:cNvSpPr>
          <p:nvPr>
            <p:ph type="title"/>
          </p:nvPr>
        </p:nvSpPr>
        <p:spPr>
          <a:xfrm>
            <a:off x="0" y="-609600"/>
            <a:ext cx="12191999" cy="2326216"/>
          </a:xfrm>
        </p:spPr>
        <p:txBody>
          <a:bodyPr>
            <a:normAutofit/>
          </a:bodyPr>
          <a:lstStyle/>
          <a:p>
            <a:pPr algn="ctr"/>
            <a:r>
              <a:rPr lang="en-US" sz="7667" dirty="0">
                <a:ln w="15875">
                  <a:solidFill>
                    <a:srgbClr val="FDAC00"/>
                  </a:solidFill>
                </a:ln>
                <a:solidFill>
                  <a:schemeClr val="bg1"/>
                </a:solidFill>
                <a:latin typeface="Felix Titling" panose="04060505060202020A04" pitchFamily="82" charset="0"/>
              </a:rPr>
              <a:t>Jumping the Hurdle</a:t>
            </a:r>
          </a:p>
        </p:txBody>
      </p:sp>
      <p:pic>
        <p:nvPicPr>
          <p:cNvPr id="8194" name="Picture 2" descr="215 Hurdles Race Illustrations - Free in SVG, PNG, EPS - IconScout">
            <a:extLst>
              <a:ext uri="{FF2B5EF4-FFF2-40B4-BE49-F238E27FC236}">
                <a16:creationId xmlns:a16="http://schemas.microsoft.com/office/drawing/2014/main" id="{41498E19-A971-265E-3A8D-D56C268C9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775" y="2637457"/>
            <a:ext cx="7223224" cy="48732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CD509A4-16F9-DB16-356E-0DE701F592A8}"/>
              </a:ext>
            </a:extLst>
          </p:cNvPr>
          <p:cNvSpPr txBox="1"/>
          <p:nvPr/>
        </p:nvSpPr>
        <p:spPr>
          <a:xfrm>
            <a:off x="698955" y="1724954"/>
            <a:ext cx="8038645" cy="1311128"/>
          </a:xfrm>
          <a:prstGeom prst="rect">
            <a:avLst/>
          </a:prstGeom>
          <a:noFill/>
        </p:spPr>
        <p:txBody>
          <a:bodyPr wrap="square">
            <a:spAutoFit/>
          </a:bodyPr>
          <a:lstStyle/>
          <a:p>
            <a:pPr defTabSz="914446">
              <a:lnSpc>
                <a:spcPct val="90000"/>
              </a:lnSpc>
              <a:spcBef>
                <a:spcPts val="1000"/>
              </a:spcBef>
              <a:defRPr/>
            </a:pPr>
            <a:r>
              <a:rPr lang="en-US" sz="4400" b="1" dirty="0">
                <a:solidFill>
                  <a:schemeClr val="bg1"/>
                </a:solidFill>
                <a:latin typeface="Calibri" panose="020F0502020204030204"/>
              </a:rPr>
              <a:t>How do you maintain positive body language?</a:t>
            </a:r>
          </a:p>
        </p:txBody>
      </p:sp>
    </p:spTree>
    <p:extLst>
      <p:ext uri="{BB962C8B-B14F-4D97-AF65-F5344CB8AC3E}">
        <p14:creationId xmlns:p14="http://schemas.microsoft.com/office/powerpoint/2010/main" val="291272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uilloche rainbow waves made of colorful gradient light blend line. abstract vector background ...">
            <a:extLst>
              <a:ext uri="{FF2B5EF4-FFF2-40B4-BE49-F238E27FC236}">
                <a16:creationId xmlns:a16="http://schemas.microsoft.com/office/drawing/2014/main" id="{C8F8F0D6-82D3-BB35-EC79-378ED1A509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11" b="21775"/>
          <a:stretch/>
        </p:blipFill>
        <p:spPr bwMode="auto">
          <a:xfrm rot="10800000">
            <a:off x="-1" y="1"/>
            <a:ext cx="6095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746B65-6838-8325-9A77-43C71F1803CA}"/>
              </a:ext>
            </a:extLst>
          </p:cNvPr>
          <p:cNvSpPr txBox="1"/>
          <p:nvPr/>
        </p:nvSpPr>
        <p:spPr>
          <a:xfrm>
            <a:off x="5800724" y="2475868"/>
            <a:ext cx="5952738" cy="954107"/>
          </a:xfrm>
          <a:prstGeom prst="rect">
            <a:avLst/>
          </a:prstGeom>
          <a:noFill/>
        </p:spPr>
        <p:txBody>
          <a:bodyPr wrap="square">
            <a:spAutoFit/>
          </a:bodyPr>
          <a:lstStyle/>
          <a:p>
            <a:pPr algn="ctr" defTabSz="914446">
              <a:defRPr/>
            </a:pPr>
            <a:r>
              <a:rPr lang="en-US" sz="2800" dirty="0">
                <a:solidFill>
                  <a:prstClr val="black"/>
                </a:solidFill>
                <a:latin typeface="Calibri" panose="020F0502020204030204"/>
              </a:rPr>
              <a:t>When encountering communication challenges remember to:</a:t>
            </a:r>
          </a:p>
        </p:txBody>
      </p:sp>
      <p:sp>
        <p:nvSpPr>
          <p:cNvPr id="4" name="TextBox 3">
            <a:extLst>
              <a:ext uri="{FF2B5EF4-FFF2-40B4-BE49-F238E27FC236}">
                <a16:creationId xmlns:a16="http://schemas.microsoft.com/office/drawing/2014/main" id="{59574FEE-4383-841F-7CA8-080FA37EBBB1}"/>
              </a:ext>
            </a:extLst>
          </p:cNvPr>
          <p:cNvSpPr txBox="1"/>
          <p:nvPr/>
        </p:nvSpPr>
        <p:spPr>
          <a:xfrm>
            <a:off x="6287605" y="3701291"/>
            <a:ext cx="5569527" cy="2246769"/>
          </a:xfrm>
          <a:prstGeom prst="rect">
            <a:avLst/>
          </a:prstGeom>
          <a:noFill/>
        </p:spPr>
        <p:txBody>
          <a:bodyPr wrap="square">
            <a:spAutoFit/>
          </a:bodyPr>
          <a:lstStyle/>
          <a:p>
            <a:pPr marL="457223" indent="-457223" defTabSz="914446">
              <a:buFont typeface="Arial" panose="020B0604020202020204" pitchFamily="34" charset="0"/>
              <a:buChar char="•"/>
              <a:defRPr/>
            </a:pPr>
            <a:r>
              <a:rPr lang="en-US" sz="2800" dirty="0">
                <a:solidFill>
                  <a:prstClr val="black"/>
                </a:solidFill>
                <a:latin typeface="Calibri" panose="020F0502020204030204"/>
              </a:rPr>
              <a:t>Identify the issue</a:t>
            </a:r>
          </a:p>
          <a:p>
            <a:pPr marL="457223" indent="-457223" defTabSz="914446">
              <a:buFont typeface="Arial" panose="020B0604020202020204" pitchFamily="34" charset="0"/>
              <a:buChar char="•"/>
              <a:defRPr/>
            </a:pPr>
            <a:r>
              <a:rPr lang="en-US" sz="2800" dirty="0">
                <a:solidFill>
                  <a:prstClr val="black"/>
                </a:solidFill>
                <a:latin typeface="Calibri" panose="020F0502020204030204"/>
              </a:rPr>
              <a:t>Hold your composure</a:t>
            </a:r>
          </a:p>
          <a:p>
            <a:pPr marL="457223" indent="-457223" defTabSz="914446">
              <a:buFont typeface="Arial" panose="020B0604020202020204" pitchFamily="34" charset="0"/>
              <a:buChar char="•"/>
              <a:defRPr/>
            </a:pPr>
            <a:r>
              <a:rPr lang="en-US" sz="2800" dirty="0">
                <a:solidFill>
                  <a:prstClr val="black"/>
                </a:solidFill>
                <a:latin typeface="Calibri" panose="020F0502020204030204"/>
              </a:rPr>
              <a:t>Show compassion and tact</a:t>
            </a:r>
          </a:p>
          <a:p>
            <a:pPr marL="457223" indent="-457223" defTabSz="914446">
              <a:buFont typeface="Arial" panose="020B0604020202020204" pitchFamily="34" charset="0"/>
              <a:buChar char="•"/>
              <a:defRPr/>
            </a:pPr>
            <a:r>
              <a:rPr lang="en-US" sz="2800" dirty="0">
                <a:solidFill>
                  <a:prstClr val="black"/>
                </a:solidFill>
                <a:latin typeface="Calibri" panose="020F0502020204030204"/>
              </a:rPr>
              <a:t>Facilitate a positive outcome</a:t>
            </a:r>
          </a:p>
          <a:p>
            <a:pPr defTabSz="914446">
              <a:defRPr/>
            </a:pPr>
            <a:endParaRPr lang="en-US" sz="2800" dirty="0">
              <a:solidFill>
                <a:prstClr val="black"/>
              </a:solidFill>
              <a:latin typeface="Calibri" panose="020F0502020204030204"/>
            </a:endParaRPr>
          </a:p>
        </p:txBody>
      </p:sp>
      <p:sp>
        <p:nvSpPr>
          <p:cNvPr id="6" name="Title 1">
            <a:extLst>
              <a:ext uri="{FF2B5EF4-FFF2-40B4-BE49-F238E27FC236}">
                <a16:creationId xmlns:a16="http://schemas.microsoft.com/office/drawing/2014/main" id="{BB0A8D9D-D29F-C6B7-FA59-1B0A3FA4DB81}"/>
              </a:ext>
            </a:extLst>
          </p:cNvPr>
          <p:cNvSpPr txBox="1">
            <a:spLocks/>
          </p:cNvSpPr>
          <p:nvPr/>
        </p:nvSpPr>
        <p:spPr>
          <a:xfrm>
            <a:off x="4810124" y="932555"/>
            <a:ext cx="7479485" cy="610759"/>
          </a:xfrm>
          <a:prstGeom prst="rect">
            <a:avLst/>
          </a:prstGeom>
        </p:spPr>
        <p:txBody>
          <a:bodyPr vert="horz" lIns="60960" tIns="30480" rIns="60960" bIns="30480" rtlCol="0"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defTabSz="914446"/>
            <a:r>
              <a:rPr lang="en-US" sz="4000" dirty="0">
                <a:solidFill>
                  <a:srgbClr val="683F64"/>
                </a:solidFill>
                <a:latin typeface="Felix Titling" panose="04060505060202020A04" pitchFamily="82" charset="0"/>
              </a:rPr>
              <a:t>Approaching Communication Challenges</a:t>
            </a:r>
          </a:p>
        </p:txBody>
      </p:sp>
    </p:spTree>
    <p:extLst>
      <p:ext uri="{BB962C8B-B14F-4D97-AF65-F5344CB8AC3E}">
        <p14:creationId xmlns:p14="http://schemas.microsoft.com/office/powerpoint/2010/main" val="86640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3" name="Picture 2" descr="Guilloche rainbow waves made of colorful gradient light blend line. abstract vector background ...">
            <a:extLst>
              <a:ext uri="{FF2B5EF4-FFF2-40B4-BE49-F238E27FC236}">
                <a16:creationId xmlns:a16="http://schemas.microsoft.com/office/drawing/2014/main" id="{457817D2-B0A0-5F23-DCA9-279E62CEEA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775"/>
          <a:stretch/>
        </p:blipFill>
        <p:spPr bwMode="auto">
          <a:xfrm flipH="1">
            <a:off x="0" y="0"/>
            <a:ext cx="6781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12">
            <a:extLst>
              <a:ext uri="{FF2B5EF4-FFF2-40B4-BE49-F238E27FC236}">
                <a16:creationId xmlns:a16="http://schemas.microsoft.com/office/drawing/2014/main" id="{4F780559-7CE8-0A4D-9BF2-CC844CF1B709}"/>
              </a:ext>
            </a:extLst>
          </p:cNvPr>
          <p:cNvSpPr>
            <a:spLocks noGrp="1"/>
          </p:cNvSpPr>
          <p:nvPr>
            <p:ph idx="1"/>
          </p:nvPr>
        </p:nvSpPr>
        <p:spPr>
          <a:xfrm>
            <a:off x="6073438" y="2637486"/>
            <a:ext cx="5029199" cy="2197058"/>
          </a:xfrm>
        </p:spPr>
        <p:txBody>
          <a:bodyPr>
            <a:noAutofit/>
          </a:bodyPr>
          <a:lstStyle/>
          <a:p>
            <a:pPr marL="0" indent="0" algn="ctr">
              <a:buNone/>
            </a:pPr>
            <a:r>
              <a:rPr lang="en-US" dirty="0">
                <a:cs typeface="Arial" panose="020B0604020202020204" pitchFamily="34" charset="0"/>
              </a:rPr>
              <a:t>There’s more of a chance of you being understood if you speak slowly and clearly. However, do not speak so slowly as to appear condescending.</a:t>
            </a:r>
          </a:p>
        </p:txBody>
      </p:sp>
      <p:sp>
        <p:nvSpPr>
          <p:cNvPr id="6" name="Title 1">
            <a:extLst>
              <a:ext uri="{FF2B5EF4-FFF2-40B4-BE49-F238E27FC236}">
                <a16:creationId xmlns:a16="http://schemas.microsoft.com/office/drawing/2014/main" id="{9AC3E145-9FCA-1ACC-AB1F-60B424C43F13}"/>
              </a:ext>
            </a:extLst>
          </p:cNvPr>
          <p:cNvSpPr>
            <a:spLocks noGrp="1"/>
          </p:cNvSpPr>
          <p:nvPr>
            <p:ph type="title"/>
          </p:nvPr>
        </p:nvSpPr>
        <p:spPr>
          <a:xfrm>
            <a:off x="5371308" y="1308431"/>
            <a:ext cx="6433460" cy="610759"/>
          </a:xfrm>
        </p:spPr>
        <p:txBody>
          <a:bodyPr>
            <a:noAutofit/>
          </a:bodyPr>
          <a:lstStyle/>
          <a:p>
            <a:pPr algn="ctr"/>
            <a:r>
              <a:rPr lang="en-US" dirty="0">
                <a:solidFill>
                  <a:srgbClr val="683F64"/>
                </a:solidFill>
                <a:latin typeface="Felix Titling" panose="04060505060202020A04" pitchFamily="82" charset="0"/>
              </a:rPr>
              <a:t>Speak Slowly and Clearly</a:t>
            </a:r>
          </a:p>
        </p:txBody>
      </p:sp>
    </p:spTree>
    <p:extLst>
      <p:ext uri="{BB962C8B-B14F-4D97-AF65-F5344CB8AC3E}">
        <p14:creationId xmlns:p14="http://schemas.microsoft.com/office/powerpoint/2010/main" val="278145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2" name="Picture 1" descr="Guilloche rainbow waves made of colorful gradient light blend line. abstract vector background ...">
            <a:extLst>
              <a:ext uri="{FF2B5EF4-FFF2-40B4-BE49-F238E27FC236}">
                <a16:creationId xmlns:a16="http://schemas.microsoft.com/office/drawing/2014/main" id="{33E84968-B442-29F2-0672-C83E86BBDE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775"/>
          <a:stretch/>
        </p:blipFill>
        <p:spPr bwMode="auto">
          <a:xfrm rot="10800000" flipH="1">
            <a:off x="4953000" y="1"/>
            <a:ext cx="7239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12">
            <a:extLst>
              <a:ext uri="{FF2B5EF4-FFF2-40B4-BE49-F238E27FC236}">
                <a16:creationId xmlns:a16="http://schemas.microsoft.com/office/drawing/2014/main" id="{4F780559-7CE8-0A4D-9BF2-CC844CF1B709}"/>
              </a:ext>
            </a:extLst>
          </p:cNvPr>
          <p:cNvSpPr>
            <a:spLocks noGrp="1"/>
          </p:cNvSpPr>
          <p:nvPr>
            <p:ph idx="1"/>
          </p:nvPr>
        </p:nvSpPr>
        <p:spPr>
          <a:xfrm>
            <a:off x="837630" y="3083405"/>
            <a:ext cx="5029199" cy="1857460"/>
          </a:xfrm>
        </p:spPr>
        <p:txBody>
          <a:bodyPr>
            <a:noAutofit/>
          </a:bodyPr>
          <a:lstStyle/>
          <a:p>
            <a:pPr marL="0" indent="0" algn="ctr">
              <a:buNone/>
            </a:pPr>
            <a:r>
              <a:rPr lang="en-US" dirty="0">
                <a:cs typeface="Arial" panose="020B0604020202020204" pitchFamily="34" charset="0"/>
              </a:rPr>
              <a:t>Don’t go into too much detail. Keep the message simple and to the point. The more complex the instructions, the harder it is to understand. </a:t>
            </a:r>
          </a:p>
          <a:p>
            <a:pPr marL="0" indent="0">
              <a:buNone/>
            </a:pPr>
            <a:endParaRPr lang="en-US" dirty="0">
              <a:cs typeface="Arial" panose="020B0604020202020204" pitchFamily="34" charset="0"/>
            </a:endParaRPr>
          </a:p>
        </p:txBody>
      </p:sp>
      <p:sp>
        <p:nvSpPr>
          <p:cNvPr id="7" name="Title 1">
            <a:extLst>
              <a:ext uri="{FF2B5EF4-FFF2-40B4-BE49-F238E27FC236}">
                <a16:creationId xmlns:a16="http://schemas.microsoft.com/office/drawing/2014/main" id="{DBAD6A15-097D-C03A-D6B0-11233F36EFFA}"/>
              </a:ext>
            </a:extLst>
          </p:cNvPr>
          <p:cNvSpPr txBox="1">
            <a:spLocks/>
          </p:cNvSpPr>
          <p:nvPr/>
        </p:nvSpPr>
        <p:spPr>
          <a:xfrm>
            <a:off x="-1665520" y="1590603"/>
            <a:ext cx="10238020" cy="610759"/>
          </a:xfrm>
          <a:prstGeom prst="rect">
            <a:avLst/>
          </a:prstGeom>
        </p:spPr>
        <p:txBody>
          <a:bodyPr vert="horz" lIns="60960" tIns="30480" rIns="60960" bIns="30480" rtlCol="0"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defTabSz="914446"/>
            <a:r>
              <a:rPr lang="en-US" sz="4400" dirty="0">
                <a:solidFill>
                  <a:srgbClr val="683F64"/>
                </a:solidFill>
                <a:latin typeface="Felix Titling" panose="04060505060202020A04" pitchFamily="82" charset="0"/>
              </a:rPr>
              <a:t>Keep It Simple</a:t>
            </a:r>
          </a:p>
        </p:txBody>
      </p:sp>
    </p:spTree>
    <p:extLst>
      <p:ext uri="{BB962C8B-B14F-4D97-AF65-F5344CB8AC3E}">
        <p14:creationId xmlns:p14="http://schemas.microsoft.com/office/powerpoint/2010/main" val="347423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8" name="Picture 26" descr="Abstract colorful wave isolated 15286926 PNG">
            <a:extLst>
              <a:ext uri="{FF2B5EF4-FFF2-40B4-BE49-F238E27FC236}">
                <a16:creationId xmlns:a16="http://schemas.microsoft.com/office/drawing/2014/main" id="{26B5C209-8F6F-5CB6-6F87-04DBD200D3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62" t="9948" r="23193" b="9948"/>
          <a:stretch/>
        </p:blipFill>
        <p:spPr bwMode="auto">
          <a:xfrm>
            <a:off x="-114300" y="12042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5E234FEF-C887-C0B5-6CF6-006494491A6E}"/>
              </a:ext>
            </a:extLst>
          </p:cNvPr>
          <p:cNvSpPr/>
          <p:nvPr/>
        </p:nvSpPr>
        <p:spPr>
          <a:xfrm>
            <a:off x="7239000" y="2905372"/>
            <a:ext cx="4533900" cy="1943455"/>
          </a:xfrm>
          <a:prstGeom prst="rect">
            <a:avLst/>
          </a:prstGeom>
          <a:solidFill>
            <a:srgbClr val="E0654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18F29C7-F85B-A452-492C-921F0B710048}"/>
              </a:ext>
            </a:extLst>
          </p:cNvPr>
          <p:cNvSpPr/>
          <p:nvPr/>
        </p:nvSpPr>
        <p:spPr>
          <a:xfrm>
            <a:off x="800100" y="2905370"/>
            <a:ext cx="5181600" cy="1943457"/>
          </a:xfrm>
          <a:prstGeom prst="rect">
            <a:avLst/>
          </a:prstGeom>
          <a:solidFill>
            <a:srgbClr val="5C0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sp>
        <p:nvSpPr>
          <p:cNvPr id="2" name="Content Placeholder 12">
            <a:extLst>
              <a:ext uri="{FF2B5EF4-FFF2-40B4-BE49-F238E27FC236}">
                <a16:creationId xmlns:a16="http://schemas.microsoft.com/office/drawing/2014/main" id="{5EE5476D-0408-ADF1-F9A5-5BAC59E04259}"/>
              </a:ext>
            </a:extLst>
          </p:cNvPr>
          <p:cNvSpPr txBox="1">
            <a:spLocks/>
          </p:cNvSpPr>
          <p:nvPr/>
        </p:nvSpPr>
        <p:spPr>
          <a:xfrm>
            <a:off x="728777" y="2992296"/>
            <a:ext cx="5278840" cy="988005"/>
          </a:xfrm>
          <a:prstGeom prst="rect">
            <a:avLst/>
          </a:prstGeom>
          <a:solidFill>
            <a:schemeClr val="bg1">
              <a:alpha val="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46">
              <a:buNone/>
            </a:pPr>
            <a:r>
              <a:rPr lang="en-US" sz="4000" dirty="0">
                <a:solidFill>
                  <a:srgbClr val="FFFFFF"/>
                </a:solidFill>
                <a:latin typeface="Calibri" panose="020F0502020204030204"/>
                <a:cs typeface="Arial" panose="020B0604020202020204" pitchFamily="34" charset="0"/>
              </a:rPr>
              <a:t>“Go to the refrigerator, don’t bring the apples, bring 1 case oranges.”</a:t>
            </a:r>
          </a:p>
          <a:p>
            <a:pPr marL="0" indent="0" algn="ctr" defTabSz="914446">
              <a:buNone/>
            </a:pPr>
            <a:endParaRPr lang="en-US" sz="4000" dirty="0">
              <a:solidFill>
                <a:prstClr val="black"/>
              </a:solidFill>
              <a:latin typeface="Calibri" panose="020F0502020204030204"/>
              <a:cs typeface="Arial" panose="020B0604020202020204" pitchFamily="34" charset="0"/>
            </a:endParaRPr>
          </a:p>
          <a:p>
            <a:pPr marL="0" indent="0" algn="ctr" defTabSz="914446">
              <a:buNone/>
            </a:pPr>
            <a:endParaRPr lang="en-US" sz="4000" dirty="0">
              <a:solidFill>
                <a:prstClr val="black"/>
              </a:solidFill>
              <a:latin typeface="Calibri" panose="020F0502020204030204"/>
              <a:cs typeface="Arial" panose="020B0604020202020204" pitchFamily="34" charset="0"/>
            </a:endParaRPr>
          </a:p>
          <a:p>
            <a:pPr marL="0" indent="0" algn="ctr" defTabSz="914446">
              <a:buNone/>
            </a:pPr>
            <a:endParaRPr lang="en-US" sz="4000" dirty="0">
              <a:solidFill>
                <a:prstClr val="black"/>
              </a:solidFill>
              <a:latin typeface="Calibri" panose="020F0502020204030204"/>
              <a:cs typeface="Arial" panose="020B0604020202020204" pitchFamily="34" charset="0"/>
            </a:endParaRPr>
          </a:p>
        </p:txBody>
      </p:sp>
      <p:sp>
        <p:nvSpPr>
          <p:cNvPr id="4" name="Content Placeholder 12">
            <a:extLst>
              <a:ext uri="{FF2B5EF4-FFF2-40B4-BE49-F238E27FC236}">
                <a16:creationId xmlns:a16="http://schemas.microsoft.com/office/drawing/2014/main" id="{F70F9D1F-E268-B199-03FB-E1401E7B9705}"/>
              </a:ext>
            </a:extLst>
          </p:cNvPr>
          <p:cNvSpPr txBox="1">
            <a:spLocks/>
          </p:cNvSpPr>
          <p:nvPr/>
        </p:nvSpPr>
        <p:spPr>
          <a:xfrm>
            <a:off x="7518260" y="3254268"/>
            <a:ext cx="3810001" cy="1181355"/>
          </a:xfrm>
          <a:prstGeom prst="rect">
            <a:avLst/>
          </a:prstGeom>
          <a:solidFill>
            <a:schemeClr val="bg1">
              <a:alpha val="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46">
              <a:buNone/>
            </a:pPr>
            <a:r>
              <a:rPr lang="en-US" sz="4000" dirty="0">
                <a:solidFill>
                  <a:srgbClr val="FFFFFF"/>
                </a:solidFill>
                <a:latin typeface="Calibri" panose="020F0502020204030204"/>
                <a:cs typeface="Arial" panose="020B0604020202020204" pitchFamily="34" charset="0"/>
              </a:rPr>
              <a:t>“Get 1 box of oranges”</a:t>
            </a:r>
          </a:p>
          <a:p>
            <a:pPr marL="0" indent="0" algn="ctr" defTabSz="914446">
              <a:buNone/>
            </a:pPr>
            <a:endParaRPr lang="en-US" sz="4000" dirty="0">
              <a:solidFill>
                <a:prstClr val="black"/>
              </a:solidFill>
              <a:latin typeface="Calibri" panose="020F0502020204030204"/>
              <a:cs typeface="Arial" panose="020B0604020202020204" pitchFamily="34" charset="0"/>
            </a:endParaRPr>
          </a:p>
          <a:p>
            <a:pPr marL="0" indent="0" algn="ctr" defTabSz="914446">
              <a:buNone/>
            </a:pPr>
            <a:endParaRPr lang="en-US" sz="4000" dirty="0">
              <a:solidFill>
                <a:prstClr val="black"/>
              </a:solidFill>
              <a:latin typeface="Calibri" panose="020F0502020204030204"/>
              <a:cs typeface="Arial" panose="020B0604020202020204" pitchFamily="34" charset="0"/>
            </a:endParaRPr>
          </a:p>
          <a:p>
            <a:pPr marL="0" indent="0" algn="ctr" defTabSz="914446">
              <a:buNone/>
            </a:pPr>
            <a:endParaRPr lang="en-US" sz="4000" dirty="0">
              <a:solidFill>
                <a:prstClr val="black"/>
              </a:solidFill>
              <a:latin typeface="Calibri" panose="020F0502020204030204"/>
              <a:cs typeface="Arial" panose="020B0604020202020204" pitchFamily="34" charset="0"/>
            </a:endParaRPr>
          </a:p>
        </p:txBody>
      </p:sp>
      <p:cxnSp>
        <p:nvCxnSpPr>
          <p:cNvPr id="6" name="Straight Arrow Connector 5">
            <a:extLst>
              <a:ext uri="{FF2B5EF4-FFF2-40B4-BE49-F238E27FC236}">
                <a16:creationId xmlns:a16="http://schemas.microsoft.com/office/drawing/2014/main" id="{91357C46-178C-0A04-10A3-F4A4713B31AB}"/>
              </a:ext>
            </a:extLst>
          </p:cNvPr>
          <p:cNvCxnSpPr>
            <a:cxnSpLocks/>
          </p:cNvCxnSpPr>
          <p:nvPr/>
        </p:nvCxnSpPr>
        <p:spPr>
          <a:xfrm>
            <a:off x="6245392" y="3796747"/>
            <a:ext cx="898359" cy="0"/>
          </a:xfrm>
          <a:prstGeom prst="straightConnector1">
            <a:avLst/>
          </a:prstGeom>
          <a:ln w="152400">
            <a:solidFill>
              <a:srgbClr val="F3F3F3"/>
            </a:solidFill>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12">
            <a:extLst>
              <a:ext uri="{FF2B5EF4-FFF2-40B4-BE49-F238E27FC236}">
                <a16:creationId xmlns:a16="http://schemas.microsoft.com/office/drawing/2014/main" id="{4F91AEA0-26B7-8A87-96DE-E401897E405C}"/>
              </a:ext>
            </a:extLst>
          </p:cNvPr>
          <p:cNvSpPr txBox="1">
            <a:spLocks/>
          </p:cNvSpPr>
          <p:nvPr/>
        </p:nvSpPr>
        <p:spPr>
          <a:xfrm>
            <a:off x="689283" y="3211394"/>
            <a:ext cx="5278840" cy="988005"/>
          </a:xfrm>
          <a:prstGeom prst="rect">
            <a:avLst/>
          </a:prstGeom>
          <a:solidFill>
            <a:schemeClr val="bg1">
              <a:alpha val="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46">
              <a:buNone/>
            </a:pPr>
            <a:r>
              <a:rPr lang="en-US" sz="4000" dirty="0">
                <a:solidFill>
                  <a:srgbClr val="FFFFFF"/>
                </a:solidFill>
                <a:latin typeface="Calibri" panose="020F0502020204030204"/>
                <a:cs typeface="Arial" panose="020B0604020202020204" pitchFamily="34" charset="0"/>
              </a:rPr>
              <a:t>“Pan all the burritos for Breakfast tomorrow.”</a:t>
            </a:r>
          </a:p>
          <a:p>
            <a:pPr marL="0" indent="0" algn="ctr" defTabSz="914446">
              <a:buNone/>
            </a:pPr>
            <a:endParaRPr lang="en-US" sz="4000" dirty="0">
              <a:solidFill>
                <a:prstClr val="black"/>
              </a:solidFill>
              <a:latin typeface="Calibri" panose="020F0502020204030204"/>
              <a:cs typeface="Arial" panose="020B0604020202020204" pitchFamily="34" charset="0"/>
            </a:endParaRPr>
          </a:p>
          <a:p>
            <a:pPr marL="0" indent="0" algn="ctr" defTabSz="914446">
              <a:buNone/>
            </a:pPr>
            <a:endParaRPr lang="en-US" sz="4000" dirty="0">
              <a:solidFill>
                <a:prstClr val="black"/>
              </a:solidFill>
              <a:latin typeface="Calibri" panose="020F0502020204030204"/>
              <a:cs typeface="Arial" panose="020B0604020202020204" pitchFamily="34" charset="0"/>
            </a:endParaRPr>
          </a:p>
          <a:p>
            <a:pPr marL="0" indent="0" algn="ctr" defTabSz="914446">
              <a:buNone/>
            </a:pPr>
            <a:endParaRPr lang="en-US" sz="4000" dirty="0">
              <a:solidFill>
                <a:prstClr val="black"/>
              </a:solidFill>
              <a:latin typeface="Calibri" panose="020F0502020204030204"/>
              <a:cs typeface="Arial" panose="020B0604020202020204" pitchFamily="34" charset="0"/>
            </a:endParaRPr>
          </a:p>
        </p:txBody>
      </p:sp>
      <p:sp>
        <p:nvSpPr>
          <p:cNvPr id="7" name="Title 1">
            <a:extLst>
              <a:ext uri="{FF2B5EF4-FFF2-40B4-BE49-F238E27FC236}">
                <a16:creationId xmlns:a16="http://schemas.microsoft.com/office/drawing/2014/main" id="{DBAD6A15-097D-C03A-D6B0-11233F36EFFA}"/>
              </a:ext>
            </a:extLst>
          </p:cNvPr>
          <p:cNvSpPr txBox="1">
            <a:spLocks/>
          </p:cNvSpPr>
          <p:nvPr/>
        </p:nvSpPr>
        <p:spPr>
          <a:xfrm>
            <a:off x="1090241" y="309692"/>
            <a:ext cx="10238020" cy="610759"/>
          </a:xfrm>
          <a:prstGeom prst="rect">
            <a:avLst/>
          </a:prstGeom>
        </p:spPr>
        <p:txBody>
          <a:bodyPr vert="horz" lIns="60960" tIns="30480" rIns="60960" bIns="30480" rtlCol="0"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defTabSz="914446"/>
            <a:r>
              <a:rPr lang="en-US" sz="4400" dirty="0">
                <a:solidFill>
                  <a:srgbClr val="5C0A55"/>
                </a:solidFill>
                <a:latin typeface="Felix Titling" panose="04060505060202020A04" pitchFamily="82" charset="0"/>
              </a:rPr>
              <a:t>Keep It Simple</a:t>
            </a:r>
          </a:p>
        </p:txBody>
      </p:sp>
      <p:sp>
        <p:nvSpPr>
          <p:cNvPr id="5" name="Title 1">
            <a:extLst>
              <a:ext uri="{FF2B5EF4-FFF2-40B4-BE49-F238E27FC236}">
                <a16:creationId xmlns:a16="http://schemas.microsoft.com/office/drawing/2014/main" id="{1089C54D-ACDA-546F-8A24-C6FE47B33049}"/>
              </a:ext>
            </a:extLst>
          </p:cNvPr>
          <p:cNvSpPr txBox="1">
            <a:spLocks/>
          </p:cNvSpPr>
          <p:nvPr/>
        </p:nvSpPr>
        <p:spPr>
          <a:xfrm>
            <a:off x="1225203" y="309691"/>
            <a:ext cx="10238020" cy="610759"/>
          </a:xfrm>
          <a:prstGeom prst="rect">
            <a:avLst/>
          </a:prstGeom>
        </p:spPr>
        <p:txBody>
          <a:bodyPr vert="horz" lIns="60960" tIns="30480" rIns="60960" bIns="30480" rtlCol="0"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defTabSz="914446"/>
            <a:r>
              <a:rPr lang="en-US" sz="4400" dirty="0">
                <a:solidFill>
                  <a:srgbClr val="5C0A55"/>
                </a:solidFill>
                <a:latin typeface="Felix Titling" panose="04060505060202020A04" pitchFamily="82" charset="0"/>
              </a:rPr>
              <a:t>But not Too simple</a:t>
            </a:r>
          </a:p>
        </p:txBody>
      </p:sp>
      <p:sp>
        <p:nvSpPr>
          <p:cNvPr id="10" name="Content Placeholder 12">
            <a:extLst>
              <a:ext uri="{FF2B5EF4-FFF2-40B4-BE49-F238E27FC236}">
                <a16:creationId xmlns:a16="http://schemas.microsoft.com/office/drawing/2014/main" id="{3E770292-6578-285A-7401-CB193286BAD5}"/>
              </a:ext>
            </a:extLst>
          </p:cNvPr>
          <p:cNvSpPr txBox="1">
            <a:spLocks/>
          </p:cNvSpPr>
          <p:nvPr/>
        </p:nvSpPr>
        <p:spPr>
          <a:xfrm>
            <a:off x="6998077" y="2992296"/>
            <a:ext cx="5105541" cy="1181355"/>
          </a:xfrm>
          <a:prstGeom prst="rect">
            <a:avLst/>
          </a:prstGeom>
          <a:solidFill>
            <a:schemeClr val="bg1">
              <a:alpha val="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46">
              <a:buNone/>
            </a:pPr>
            <a:r>
              <a:rPr lang="en-US" sz="4000" dirty="0">
                <a:solidFill>
                  <a:srgbClr val="FFFFFF"/>
                </a:solidFill>
                <a:latin typeface="Calibri" panose="020F0502020204030204"/>
                <a:cs typeface="Arial" panose="020B0604020202020204" pitchFamily="34" charset="0"/>
              </a:rPr>
              <a:t>“Pan 300 bean and cheese burritos for breakfast tomorrow ”</a:t>
            </a:r>
          </a:p>
          <a:p>
            <a:pPr marL="0" indent="0" algn="ctr" defTabSz="914446">
              <a:buNone/>
            </a:pPr>
            <a:endParaRPr lang="en-US" sz="4000" dirty="0">
              <a:solidFill>
                <a:prstClr val="black"/>
              </a:solidFill>
              <a:latin typeface="Calibri" panose="020F0502020204030204"/>
              <a:cs typeface="Arial" panose="020B0604020202020204" pitchFamily="34" charset="0"/>
            </a:endParaRPr>
          </a:p>
          <a:p>
            <a:pPr marL="0" indent="0" algn="ctr" defTabSz="914446">
              <a:buNone/>
            </a:pPr>
            <a:endParaRPr lang="en-US" sz="4000" dirty="0">
              <a:solidFill>
                <a:prstClr val="black"/>
              </a:solidFill>
              <a:latin typeface="Calibri" panose="020F0502020204030204"/>
              <a:cs typeface="Arial" panose="020B0604020202020204" pitchFamily="34" charset="0"/>
            </a:endParaRPr>
          </a:p>
          <a:p>
            <a:pPr marL="0" indent="0" algn="ctr" defTabSz="914446">
              <a:buNone/>
            </a:pPr>
            <a:endParaRPr lang="en-US" sz="4000" dirty="0">
              <a:solidFill>
                <a:prstClr val="black"/>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337954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4" grpId="1" animBg="1"/>
      <p:bldP spid="3" grpId="0" animBg="1"/>
      <p:bldP spid="7" grpId="0"/>
      <p:bldP spid="5"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3" name="Picture 2" descr="Guilloche rainbow waves made of colorful gradient light blend line. abstract vector background ...">
            <a:extLst>
              <a:ext uri="{FF2B5EF4-FFF2-40B4-BE49-F238E27FC236}">
                <a16:creationId xmlns:a16="http://schemas.microsoft.com/office/drawing/2014/main" id="{39F5D96A-90D1-2EBD-D623-5326CD843F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775"/>
          <a:stretch/>
        </p:blipFill>
        <p:spPr bwMode="auto">
          <a:xfrm flipH="1">
            <a:off x="15906" y="0"/>
            <a:ext cx="726119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24F3F90-FF8F-A79A-4DA4-0C841BFD121E}"/>
              </a:ext>
            </a:extLst>
          </p:cNvPr>
          <p:cNvSpPr txBox="1"/>
          <p:nvPr/>
        </p:nvSpPr>
        <p:spPr>
          <a:xfrm>
            <a:off x="5863025" y="2369071"/>
            <a:ext cx="5585474" cy="2677656"/>
          </a:xfrm>
          <a:prstGeom prst="rect">
            <a:avLst/>
          </a:prstGeom>
          <a:noFill/>
        </p:spPr>
        <p:txBody>
          <a:bodyPr wrap="square">
            <a:spAutoFit/>
          </a:bodyPr>
          <a:lstStyle/>
          <a:p>
            <a:pPr algn="ctr" defTabSz="914446"/>
            <a:r>
              <a:rPr lang="en-US" sz="2800" dirty="0">
                <a:solidFill>
                  <a:prstClr val="black"/>
                </a:solidFill>
                <a:latin typeface="Calibri" panose="020F0502020204030204"/>
                <a:cs typeface="Arial" panose="020B0604020202020204" pitchFamily="34" charset="0"/>
              </a:rPr>
              <a:t>Eye contact during a conversation shows multiple things. It can show attentiveness, interest, and engagement or the complete opposite, such as confusion or carelessness.</a:t>
            </a:r>
          </a:p>
        </p:txBody>
      </p:sp>
      <p:sp>
        <p:nvSpPr>
          <p:cNvPr id="7" name="Title 1">
            <a:extLst>
              <a:ext uri="{FF2B5EF4-FFF2-40B4-BE49-F238E27FC236}">
                <a16:creationId xmlns:a16="http://schemas.microsoft.com/office/drawing/2014/main" id="{9CD563E8-A98E-836A-3881-B6E09D5A826C}"/>
              </a:ext>
            </a:extLst>
          </p:cNvPr>
          <p:cNvSpPr>
            <a:spLocks noGrp="1"/>
          </p:cNvSpPr>
          <p:nvPr>
            <p:ph type="title"/>
          </p:nvPr>
        </p:nvSpPr>
        <p:spPr>
          <a:xfrm>
            <a:off x="4762757" y="1214639"/>
            <a:ext cx="7786010" cy="610759"/>
          </a:xfrm>
        </p:spPr>
        <p:txBody>
          <a:bodyPr>
            <a:noAutofit/>
          </a:bodyPr>
          <a:lstStyle/>
          <a:p>
            <a:pPr algn="ctr"/>
            <a:r>
              <a:rPr lang="en-US" dirty="0">
                <a:solidFill>
                  <a:srgbClr val="5C0A55"/>
                </a:solidFill>
                <a:latin typeface="Felix Titling" panose="04060505060202020A04" pitchFamily="82" charset="0"/>
              </a:rPr>
              <a:t>Make Eye Contact</a:t>
            </a:r>
          </a:p>
        </p:txBody>
      </p:sp>
    </p:spTree>
    <p:extLst>
      <p:ext uri="{BB962C8B-B14F-4D97-AF65-F5344CB8AC3E}">
        <p14:creationId xmlns:p14="http://schemas.microsoft.com/office/powerpoint/2010/main" val="24306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5" name="Picture 4" descr="Guilloche rainbow waves made of colorful gradient light blend line. abstract vector background ...">
            <a:extLst>
              <a:ext uri="{FF2B5EF4-FFF2-40B4-BE49-F238E27FC236}">
                <a16:creationId xmlns:a16="http://schemas.microsoft.com/office/drawing/2014/main" id="{F4BC417C-E526-FB61-168A-9224A418B9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775"/>
          <a:stretch/>
        </p:blipFill>
        <p:spPr bwMode="auto">
          <a:xfrm>
            <a:off x="5046590" y="0"/>
            <a:ext cx="7200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24C9960-85AC-7644-BA96-5A21766ADDC2}"/>
              </a:ext>
            </a:extLst>
          </p:cNvPr>
          <p:cNvSpPr txBox="1"/>
          <p:nvPr/>
        </p:nvSpPr>
        <p:spPr>
          <a:xfrm>
            <a:off x="758528" y="2585095"/>
            <a:ext cx="5078361" cy="1384995"/>
          </a:xfrm>
          <a:prstGeom prst="rect">
            <a:avLst/>
          </a:prstGeom>
          <a:noFill/>
        </p:spPr>
        <p:txBody>
          <a:bodyPr wrap="square" rtlCol="0">
            <a:spAutoFit/>
          </a:bodyPr>
          <a:lstStyle/>
          <a:p>
            <a:pPr algn="ctr" defTabSz="914446"/>
            <a:r>
              <a:rPr lang="en-US" sz="2800" dirty="0">
                <a:solidFill>
                  <a:prstClr val="black"/>
                </a:solidFill>
                <a:latin typeface="Calibri" panose="020F0502020204030204"/>
                <a:cs typeface="Arial" panose="020B0604020202020204" pitchFamily="34" charset="0"/>
              </a:rPr>
              <a:t>When words fail us, visuals can go a long way in explaining a concept. </a:t>
            </a:r>
          </a:p>
        </p:txBody>
      </p:sp>
      <p:sp>
        <p:nvSpPr>
          <p:cNvPr id="41" name="TextBox 40">
            <a:extLst>
              <a:ext uri="{FF2B5EF4-FFF2-40B4-BE49-F238E27FC236}">
                <a16:creationId xmlns:a16="http://schemas.microsoft.com/office/drawing/2014/main" id="{8D380766-B3AF-E2B4-BC99-5ABD59CC6178}"/>
              </a:ext>
            </a:extLst>
          </p:cNvPr>
          <p:cNvSpPr txBox="1"/>
          <p:nvPr/>
        </p:nvSpPr>
        <p:spPr>
          <a:xfrm>
            <a:off x="4315032" y="4012779"/>
            <a:ext cx="1426907" cy="734625"/>
          </a:xfrm>
          <a:prstGeom prst="rect">
            <a:avLst/>
          </a:prstGeom>
          <a:noFill/>
        </p:spPr>
        <p:txBody>
          <a:bodyPr wrap="square" rtlCol="0">
            <a:spAutoFit/>
          </a:bodyPr>
          <a:lstStyle/>
          <a:p>
            <a:pPr algn="ctr" defTabSz="914446">
              <a:lnSpc>
                <a:spcPts val="2500"/>
              </a:lnSpc>
            </a:pPr>
            <a:r>
              <a:rPr lang="en-US" sz="2800" dirty="0">
                <a:solidFill>
                  <a:prstClr val="black"/>
                </a:solidFill>
                <a:latin typeface="Calibri" panose="020F0502020204030204"/>
              </a:rPr>
              <a:t>10% </a:t>
            </a:r>
            <a:r>
              <a:rPr lang="en-US" sz="2400" dirty="0">
                <a:solidFill>
                  <a:prstClr val="black"/>
                </a:solidFill>
                <a:latin typeface="Calibri" panose="020F0502020204030204"/>
              </a:rPr>
              <a:t>Hearing</a:t>
            </a:r>
          </a:p>
        </p:txBody>
      </p:sp>
      <p:sp>
        <p:nvSpPr>
          <p:cNvPr id="45" name="TextBox 44">
            <a:extLst>
              <a:ext uri="{FF2B5EF4-FFF2-40B4-BE49-F238E27FC236}">
                <a16:creationId xmlns:a16="http://schemas.microsoft.com/office/drawing/2014/main" id="{DC728985-2239-CC97-215F-186608DE5786}"/>
              </a:ext>
            </a:extLst>
          </p:cNvPr>
          <p:cNvSpPr txBox="1"/>
          <p:nvPr/>
        </p:nvSpPr>
        <p:spPr>
          <a:xfrm>
            <a:off x="4724047" y="5219240"/>
            <a:ext cx="1426906" cy="734625"/>
          </a:xfrm>
          <a:prstGeom prst="rect">
            <a:avLst/>
          </a:prstGeom>
          <a:noFill/>
        </p:spPr>
        <p:txBody>
          <a:bodyPr wrap="square" rtlCol="0">
            <a:spAutoFit/>
          </a:bodyPr>
          <a:lstStyle/>
          <a:p>
            <a:pPr algn="ctr" defTabSz="914446">
              <a:lnSpc>
                <a:spcPts val="2500"/>
              </a:lnSpc>
            </a:pPr>
            <a:r>
              <a:rPr lang="en-US" sz="2800" dirty="0">
                <a:solidFill>
                  <a:prstClr val="black"/>
                </a:solidFill>
                <a:latin typeface="Calibri" panose="020F0502020204030204"/>
              </a:rPr>
              <a:t>20% </a:t>
            </a:r>
            <a:r>
              <a:rPr lang="en-US" sz="2400" dirty="0">
                <a:solidFill>
                  <a:prstClr val="black"/>
                </a:solidFill>
                <a:latin typeface="Calibri" panose="020F0502020204030204"/>
              </a:rPr>
              <a:t>Reading</a:t>
            </a:r>
          </a:p>
        </p:txBody>
      </p:sp>
      <p:grpSp>
        <p:nvGrpSpPr>
          <p:cNvPr id="2" name="Group 1">
            <a:extLst>
              <a:ext uri="{FF2B5EF4-FFF2-40B4-BE49-F238E27FC236}">
                <a16:creationId xmlns:a16="http://schemas.microsoft.com/office/drawing/2014/main" id="{167FA406-74A0-5BE4-8E75-8EC14C620BDC}"/>
              </a:ext>
            </a:extLst>
          </p:cNvPr>
          <p:cNvGrpSpPr/>
          <p:nvPr/>
        </p:nvGrpSpPr>
        <p:grpSpPr>
          <a:xfrm>
            <a:off x="2042687" y="4338451"/>
            <a:ext cx="2314721" cy="2356295"/>
            <a:chOff x="6688593" y="1629936"/>
            <a:chExt cx="3062117" cy="3024784"/>
          </a:xfrm>
        </p:grpSpPr>
        <p:sp>
          <p:nvSpPr>
            <p:cNvPr id="34" name="Partial Circle 33">
              <a:extLst>
                <a:ext uri="{FF2B5EF4-FFF2-40B4-BE49-F238E27FC236}">
                  <a16:creationId xmlns:a16="http://schemas.microsoft.com/office/drawing/2014/main" id="{2386C8F1-C6C0-3029-D59F-098BDD77E1F1}"/>
                </a:ext>
              </a:extLst>
            </p:cNvPr>
            <p:cNvSpPr/>
            <p:nvPr/>
          </p:nvSpPr>
          <p:spPr>
            <a:xfrm rot="14778289">
              <a:off x="6688775" y="1655466"/>
              <a:ext cx="3024784" cy="2973723"/>
            </a:xfrm>
            <a:prstGeom prst="pie">
              <a:avLst>
                <a:gd name="adj1" fmla="val 3759769"/>
                <a:gd name="adj2" fmla="val 5242517"/>
              </a:avLst>
            </a:prstGeom>
            <a:solidFill>
              <a:srgbClr val="F7EA9D"/>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dirty="0">
                <a:solidFill>
                  <a:prstClr val="black"/>
                </a:solidFill>
                <a:latin typeface="Calibri" panose="020F0502020204030204"/>
              </a:endParaRPr>
            </a:p>
          </p:txBody>
        </p:sp>
        <p:sp>
          <p:nvSpPr>
            <p:cNvPr id="35" name="Partial Circle 34">
              <a:extLst>
                <a:ext uri="{FF2B5EF4-FFF2-40B4-BE49-F238E27FC236}">
                  <a16:creationId xmlns:a16="http://schemas.microsoft.com/office/drawing/2014/main" id="{A7051E74-D004-6869-89AF-72B700BE3D76}"/>
                </a:ext>
              </a:extLst>
            </p:cNvPr>
            <p:cNvSpPr/>
            <p:nvPr/>
          </p:nvSpPr>
          <p:spPr>
            <a:xfrm rot="2388968">
              <a:off x="6688593" y="1678285"/>
              <a:ext cx="3038168" cy="2938104"/>
            </a:xfrm>
            <a:prstGeom prst="pie">
              <a:avLst>
                <a:gd name="adj1" fmla="val 17550317"/>
                <a:gd name="adj2" fmla="val 20482852"/>
              </a:avLst>
            </a:prstGeom>
            <a:solidFill>
              <a:srgbClr val="683F6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dirty="0">
                <a:solidFill>
                  <a:prstClr val="black"/>
                </a:solidFill>
                <a:latin typeface="Calibri" panose="020F0502020204030204"/>
              </a:endParaRPr>
            </a:p>
          </p:txBody>
        </p:sp>
        <p:sp>
          <p:nvSpPr>
            <p:cNvPr id="33" name="Partial Circle 32">
              <a:extLst>
                <a:ext uri="{FF2B5EF4-FFF2-40B4-BE49-F238E27FC236}">
                  <a16:creationId xmlns:a16="http://schemas.microsoft.com/office/drawing/2014/main" id="{FC6BC950-6677-579A-A157-FE27C9C56F1B}"/>
                </a:ext>
              </a:extLst>
            </p:cNvPr>
            <p:cNvSpPr/>
            <p:nvPr/>
          </p:nvSpPr>
          <p:spPr>
            <a:xfrm rot="2388968">
              <a:off x="6712542" y="1643662"/>
              <a:ext cx="3038168" cy="2938104"/>
            </a:xfrm>
            <a:prstGeom prst="pie">
              <a:avLst>
                <a:gd name="adj1" fmla="val 20515661"/>
                <a:gd name="adj2" fmla="val 16200000"/>
              </a:avLst>
            </a:prstGeom>
            <a:solidFill>
              <a:srgbClr val="D4638D"/>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black"/>
                </a:solidFill>
                <a:latin typeface="Calibri" panose="020F0502020204030204"/>
              </a:endParaRPr>
            </a:p>
          </p:txBody>
        </p:sp>
      </p:grpSp>
      <p:sp>
        <p:nvSpPr>
          <p:cNvPr id="46" name="TextBox 45">
            <a:extLst>
              <a:ext uri="{FF2B5EF4-FFF2-40B4-BE49-F238E27FC236}">
                <a16:creationId xmlns:a16="http://schemas.microsoft.com/office/drawing/2014/main" id="{DE9C6A8F-3B39-70F4-4F45-16D56BF48A59}"/>
              </a:ext>
            </a:extLst>
          </p:cNvPr>
          <p:cNvSpPr txBox="1"/>
          <p:nvPr/>
        </p:nvSpPr>
        <p:spPr>
          <a:xfrm>
            <a:off x="537382" y="5076497"/>
            <a:ext cx="1271779" cy="734625"/>
          </a:xfrm>
          <a:prstGeom prst="rect">
            <a:avLst/>
          </a:prstGeom>
          <a:noFill/>
        </p:spPr>
        <p:txBody>
          <a:bodyPr wrap="square" rtlCol="0">
            <a:spAutoFit/>
          </a:bodyPr>
          <a:lstStyle/>
          <a:p>
            <a:pPr algn="ctr" defTabSz="914446">
              <a:lnSpc>
                <a:spcPts val="2500"/>
              </a:lnSpc>
            </a:pPr>
            <a:r>
              <a:rPr lang="en-US" sz="2800" dirty="0">
                <a:solidFill>
                  <a:prstClr val="black"/>
                </a:solidFill>
                <a:latin typeface="Calibri" panose="020F0502020204030204"/>
              </a:rPr>
              <a:t>70% </a:t>
            </a:r>
            <a:r>
              <a:rPr lang="en-US" sz="2400" dirty="0">
                <a:solidFill>
                  <a:prstClr val="black"/>
                </a:solidFill>
                <a:latin typeface="Calibri" panose="020F0502020204030204"/>
              </a:rPr>
              <a:t>Seeing</a:t>
            </a:r>
          </a:p>
        </p:txBody>
      </p:sp>
      <p:sp>
        <p:nvSpPr>
          <p:cNvPr id="51" name="TextBox 50">
            <a:extLst>
              <a:ext uri="{FF2B5EF4-FFF2-40B4-BE49-F238E27FC236}">
                <a16:creationId xmlns:a16="http://schemas.microsoft.com/office/drawing/2014/main" id="{4E7DD4CB-13AA-C19E-6E93-24F85D4CCB06}"/>
              </a:ext>
            </a:extLst>
          </p:cNvPr>
          <p:cNvSpPr txBox="1"/>
          <p:nvPr/>
        </p:nvSpPr>
        <p:spPr>
          <a:xfrm>
            <a:off x="246505" y="1046877"/>
            <a:ext cx="6096110" cy="1446550"/>
          </a:xfrm>
          <a:prstGeom prst="rect">
            <a:avLst/>
          </a:prstGeom>
          <a:noFill/>
        </p:spPr>
        <p:txBody>
          <a:bodyPr wrap="square">
            <a:spAutoFit/>
          </a:bodyPr>
          <a:lstStyle/>
          <a:p>
            <a:pPr algn="ctr" defTabSz="914446"/>
            <a:r>
              <a:rPr lang="en-US" sz="2800" dirty="0">
                <a:solidFill>
                  <a:prstClr val="black"/>
                </a:solidFill>
                <a:latin typeface="Calibri" panose="020F0502020204030204"/>
                <a:cs typeface="Arial" panose="020B0604020202020204" pitchFamily="34" charset="0"/>
              </a:rPr>
              <a:t>Did you know visuals are processed </a:t>
            </a:r>
            <a:r>
              <a:rPr lang="en-US" sz="3200" b="1" dirty="0">
                <a:solidFill>
                  <a:prstClr val="black"/>
                </a:solidFill>
                <a:latin typeface="Calibri" panose="020F0502020204030204"/>
                <a:cs typeface="Arial" panose="020B0604020202020204" pitchFamily="34" charset="0"/>
              </a:rPr>
              <a:t>60,000</a:t>
            </a:r>
            <a:r>
              <a:rPr lang="en-US" sz="2800" dirty="0">
                <a:solidFill>
                  <a:prstClr val="black"/>
                </a:solidFill>
                <a:latin typeface="Calibri" panose="020F0502020204030204"/>
                <a:cs typeface="Arial" panose="020B0604020202020204" pitchFamily="34" charset="0"/>
              </a:rPr>
              <a:t> times faster than written content?</a:t>
            </a:r>
            <a:endParaRPr lang="en-US" sz="2800" dirty="0">
              <a:solidFill>
                <a:prstClr val="black"/>
              </a:solidFill>
              <a:latin typeface="Calibri" panose="020F0502020204030204"/>
            </a:endParaRPr>
          </a:p>
        </p:txBody>
      </p:sp>
      <p:cxnSp>
        <p:nvCxnSpPr>
          <p:cNvPr id="3" name="Straight Arrow Connector 2">
            <a:extLst>
              <a:ext uri="{FF2B5EF4-FFF2-40B4-BE49-F238E27FC236}">
                <a16:creationId xmlns:a16="http://schemas.microsoft.com/office/drawing/2014/main" id="{F9394FE1-31ED-B42D-14E7-D6EF1A099EB6}"/>
              </a:ext>
            </a:extLst>
          </p:cNvPr>
          <p:cNvCxnSpPr>
            <a:cxnSpLocks/>
          </p:cNvCxnSpPr>
          <p:nvPr/>
        </p:nvCxnSpPr>
        <p:spPr>
          <a:xfrm>
            <a:off x="1547952" y="5338129"/>
            <a:ext cx="376482" cy="0"/>
          </a:xfrm>
          <a:prstGeom prst="straightConnector1">
            <a:avLst/>
          </a:prstGeom>
          <a:ln w="44450">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60CBE2B1-95E2-704C-B691-FF0D4C8A487D}"/>
              </a:ext>
            </a:extLst>
          </p:cNvPr>
          <p:cNvCxnSpPr>
            <a:cxnSpLocks/>
          </p:cNvCxnSpPr>
          <p:nvPr/>
        </p:nvCxnSpPr>
        <p:spPr>
          <a:xfrm flipH="1">
            <a:off x="4115665" y="4338451"/>
            <a:ext cx="311734" cy="275197"/>
          </a:xfrm>
          <a:prstGeom prst="straightConnector1">
            <a:avLst/>
          </a:prstGeom>
          <a:ln w="4445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04842674-C00B-CE73-56EA-CF90EB4FEF59}"/>
              </a:ext>
            </a:extLst>
          </p:cNvPr>
          <p:cNvCxnSpPr>
            <a:cxnSpLocks/>
          </p:cNvCxnSpPr>
          <p:nvPr/>
        </p:nvCxnSpPr>
        <p:spPr>
          <a:xfrm flipH="1">
            <a:off x="4394013" y="5356377"/>
            <a:ext cx="556727" cy="100751"/>
          </a:xfrm>
          <a:prstGeom prst="straightConnector1">
            <a:avLst/>
          </a:prstGeom>
          <a:ln w="44450">
            <a:tailEnd type="triangle"/>
          </a:ln>
        </p:spPr>
        <p:style>
          <a:lnRef idx="1">
            <a:schemeClr val="dk1"/>
          </a:lnRef>
          <a:fillRef idx="0">
            <a:schemeClr val="dk1"/>
          </a:fillRef>
          <a:effectRef idx="0">
            <a:schemeClr val="dk1"/>
          </a:effectRef>
          <a:fontRef idx="minor">
            <a:schemeClr val="tx1"/>
          </a:fontRef>
        </p:style>
      </p:cxnSp>
      <p:sp>
        <p:nvSpPr>
          <p:cNvPr id="4" name="Title 1">
            <a:extLst>
              <a:ext uri="{FF2B5EF4-FFF2-40B4-BE49-F238E27FC236}">
                <a16:creationId xmlns:a16="http://schemas.microsoft.com/office/drawing/2014/main" id="{B02A711E-DD0F-E4D2-D0B6-2ADDA799DC28}"/>
              </a:ext>
            </a:extLst>
          </p:cNvPr>
          <p:cNvSpPr>
            <a:spLocks noGrp="1"/>
          </p:cNvSpPr>
          <p:nvPr>
            <p:ph type="title"/>
          </p:nvPr>
        </p:nvSpPr>
        <p:spPr>
          <a:xfrm>
            <a:off x="354055" y="147599"/>
            <a:ext cx="5881010" cy="610759"/>
          </a:xfrm>
        </p:spPr>
        <p:txBody>
          <a:bodyPr>
            <a:noAutofit/>
          </a:bodyPr>
          <a:lstStyle/>
          <a:p>
            <a:pPr algn="ctr"/>
            <a:r>
              <a:rPr lang="en-US" sz="4000" dirty="0">
                <a:solidFill>
                  <a:srgbClr val="5C0A55"/>
                </a:solidFill>
                <a:latin typeface="Felix Titling" panose="04060505060202020A04" pitchFamily="82" charset="0"/>
              </a:rPr>
              <a:t>Visual Learners</a:t>
            </a:r>
          </a:p>
        </p:txBody>
      </p:sp>
    </p:spTree>
    <p:extLst>
      <p:ext uri="{BB962C8B-B14F-4D97-AF65-F5344CB8AC3E}">
        <p14:creationId xmlns:p14="http://schemas.microsoft.com/office/powerpoint/2010/main" val="319638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3" name="Picture 2" descr="Guilloche rainbow waves made of colorful gradient light blend line. abstract vector background ...">
            <a:extLst>
              <a:ext uri="{FF2B5EF4-FFF2-40B4-BE49-F238E27FC236}">
                <a16:creationId xmlns:a16="http://schemas.microsoft.com/office/drawing/2014/main" id="{5FE108B0-E380-CB48-3F74-11C3A8525E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775"/>
          <a:stretch/>
        </p:blipFill>
        <p:spPr bwMode="auto">
          <a:xfrm rot="10800000" flipH="1">
            <a:off x="4930806" y="0"/>
            <a:ext cx="7261194"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D0C8BE-06A4-14FE-4ECE-0AC4BF5BD470}"/>
              </a:ext>
            </a:extLst>
          </p:cNvPr>
          <p:cNvSpPr txBox="1"/>
          <p:nvPr/>
        </p:nvSpPr>
        <p:spPr>
          <a:xfrm>
            <a:off x="609603" y="2455282"/>
            <a:ext cx="5791198" cy="3847207"/>
          </a:xfrm>
          <a:prstGeom prst="rect">
            <a:avLst/>
          </a:prstGeom>
          <a:noFill/>
        </p:spPr>
        <p:txBody>
          <a:bodyPr wrap="square" rtlCol="0">
            <a:spAutoFit/>
          </a:bodyPr>
          <a:lstStyle/>
          <a:p>
            <a:pPr algn="ctr" defTabSz="914446"/>
            <a:r>
              <a:rPr lang="en-US" sz="2800" dirty="0">
                <a:solidFill>
                  <a:prstClr val="black"/>
                </a:solidFill>
                <a:latin typeface="Calibri" panose="020F0502020204030204"/>
                <a:cs typeface="Arial" panose="020B0604020202020204" pitchFamily="34" charset="0"/>
              </a:rPr>
              <a:t>Mathematics is the same all over the world and acts as a universal language. </a:t>
            </a:r>
          </a:p>
          <a:p>
            <a:pPr algn="ctr" defTabSz="914446"/>
            <a:endParaRPr lang="en-US" sz="2800" dirty="0">
              <a:solidFill>
                <a:prstClr val="black"/>
              </a:solidFill>
              <a:latin typeface="Calibri" panose="020F0502020204030204"/>
              <a:cs typeface="Arial" panose="020B0604020202020204" pitchFamily="34" charset="0"/>
            </a:endParaRPr>
          </a:p>
          <a:p>
            <a:pPr algn="ctr" defTabSz="914446"/>
            <a:r>
              <a:rPr lang="en-US" sz="2800" dirty="0">
                <a:solidFill>
                  <a:prstClr val="black"/>
                </a:solidFill>
                <a:latin typeface="Calibri" panose="020F0502020204030204"/>
                <a:cs typeface="Arial" panose="020B0604020202020204" pitchFamily="34" charset="0"/>
              </a:rPr>
              <a:t>Math helps people learn and communicate, even if other barriers exist.</a:t>
            </a:r>
          </a:p>
          <a:p>
            <a:pPr marL="342917" indent="-342917" algn="ctr" defTabSz="914446">
              <a:buFont typeface="Arial" panose="020B0604020202020204" pitchFamily="34" charset="0"/>
              <a:buChar char="•"/>
            </a:pPr>
            <a:endParaRPr lang="en-US" sz="2400" dirty="0">
              <a:solidFill>
                <a:prstClr val="black"/>
              </a:solidFill>
              <a:latin typeface="Arial" panose="020B0604020202020204" pitchFamily="34" charset="0"/>
              <a:cs typeface="Arial" panose="020B0604020202020204" pitchFamily="34" charset="0"/>
            </a:endParaRPr>
          </a:p>
          <a:p>
            <a:pPr algn="ctr" defTabSz="914446"/>
            <a:endParaRPr lang="en-US" sz="2400" dirty="0">
              <a:solidFill>
                <a:prstClr val="black"/>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4C355A1C-B9FD-CDD6-3D01-013CEE5E70ED}"/>
              </a:ext>
            </a:extLst>
          </p:cNvPr>
          <p:cNvSpPr txBox="1">
            <a:spLocks/>
          </p:cNvSpPr>
          <p:nvPr/>
        </p:nvSpPr>
        <p:spPr>
          <a:xfrm>
            <a:off x="193222" y="922262"/>
            <a:ext cx="6623960" cy="610759"/>
          </a:xfrm>
          <a:prstGeom prst="rect">
            <a:avLst/>
          </a:prstGeom>
        </p:spPr>
        <p:txBody>
          <a:bodyPr vert="horz" lIns="60960" tIns="30480" rIns="60960" bIns="30480" rtlCol="0"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defTabSz="914446"/>
            <a:r>
              <a:rPr lang="en-US" sz="4400" dirty="0">
                <a:solidFill>
                  <a:srgbClr val="5C0A55"/>
                </a:solidFill>
                <a:latin typeface="Felix Titling" panose="04060505060202020A04" pitchFamily="82" charset="0"/>
              </a:rPr>
              <a:t>Find Common Ground</a:t>
            </a:r>
          </a:p>
        </p:txBody>
      </p:sp>
    </p:spTree>
    <p:extLst>
      <p:ext uri="{BB962C8B-B14F-4D97-AF65-F5344CB8AC3E}">
        <p14:creationId xmlns:p14="http://schemas.microsoft.com/office/powerpoint/2010/main" val="16047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88FDD"/>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7416A21-F48E-8ACB-154D-FB99658E44FB}"/>
              </a:ext>
            </a:extLst>
          </p:cNvPr>
          <p:cNvSpPr>
            <a:spLocks noGrp="1"/>
          </p:cNvSpPr>
          <p:nvPr>
            <p:ph type="title"/>
          </p:nvPr>
        </p:nvSpPr>
        <p:spPr>
          <a:xfrm>
            <a:off x="0" y="-609600"/>
            <a:ext cx="12191999" cy="2326216"/>
          </a:xfrm>
        </p:spPr>
        <p:txBody>
          <a:bodyPr>
            <a:normAutofit/>
          </a:bodyPr>
          <a:lstStyle/>
          <a:p>
            <a:pPr algn="ctr"/>
            <a:r>
              <a:rPr lang="en-US" sz="7667" dirty="0">
                <a:ln w="15875">
                  <a:solidFill>
                    <a:srgbClr val="FDAC00"/>
                  </a:solidFill>
                </a:ln>
                <a:solidFill>
                  <a:schemeClr val="bg1"/>
                </a:solidFill>
                <a:latin typeface="Felix Titling" panose="04060505060202020A04" pitchFamily="82" charset="0"/>
              </a:rPr>
              <a:t>Jumping the Hurdle</a:t>
            </a:r>
          </a:p>
        </p:txBody>
      </p:sp>
      <p:pic>
        <p:nvPicPr>
          <p:cNvPr id="8194" name="Picture 2" descr="215 Hurdles Race Illustrations - Free in SVG, PNG, EPS - IconScout">
            <a:extLst>
              <a:ext uri="{FF2B5EF4-FFF2-40B4-BE49-F238E27FC236}">
                <a16:creationId xmlns:a16="http://schemas.microsoft.com/office/drawing/2014/main" id="{41498E19-A971-265E-3A8D-D56C268C9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775" y="2637457"/>
            <a:ext cx="7223224" cy="48732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C873C0-C121-07FD-3A7E-80CEF871C672}"/>
              </a:ext>
            </a:extLst>
          </p:cNvPr>
          <p:cNvSpPr txBox="1"/>
          <p:nvPr/>
        </p:nvSpPr>
        <p:spPr>
          <a:xfrm>
            <a:off x="698955" y="1724954"/>
            <a:ext cx="8038645" cy="1311128"/>
          </a:xfrm>
          <a:prstGeom prst="rect">
            <a:avLst/>
          </a:prstGeom>
          <a:noFill/>
        </p:spPr>
        <p:txBody>
          <a:bodyPr wrap="square">
            <a:spAutoFit/>
          </a:bodyPr>
          <a:lstStyle/>
          <a:p>
            <a:pPr defTabSz="914446">
              <a:lnSpc>
                <a:spcPct val="90000"/>
              </a:lnSpc>
              <a:spcBef>
                <a:spcPts val="1000"/>
              </a:spcBef>
              <a:defRPr/>
            </a:pPr>
            <a:r>
              <a:rPr lang="en-US" sz="4400" b="1" dirty="0">
                <a:solidFill>
                  <a:schemeClr val="bg1"/>
                </a:solidFill>
              </a:rPr>
              <a:t>When is a good time to use math to communicate?</a:t>
            </a:r>
          </a:p>
        </p:txBody>
      </p:sp>
    </p:spTree>
    <p:extLst>
      <p:ext uri="{BB962C8B-B14F-4D97-AF65-F5344CB8AC3E}">
        <p14:creationId xmlns:p14="http://schemas.microsoft.com/office/powerpoint/2010/main" val="390558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illoche rainbow waves made of colorful gradient light blend line. abstract vector background ...">
            <a:extLst>
              <a:ext uri="{FF2B5EF4-FFF2-40B4-BE49-F238E27FC236}">
                <a16:creationId xmlns:a16="http://schemas.microsoft.com/office/drawing/2014/main" id="{DB379713-81D6-E061-DE51-7409A24F87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324" b="21775"/>
          <a:stretch/>
        </p:blipFill>
        <p:spPr bwMode="auto">
          <a:xfrm flipH="1">
            <a:off x="0" y="0"/>
            <a:ext cx="643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79CC808-C422-ABE7-334D-DEA127D6F866}"/>
              </a:ext>
            </a:extLst>
          </p:cNvPr>
          <p:cNvSpPr>
            <a:spLocks noGrp="1"/>
          </p:cNvSpPr>
          <p:nvPr>
            <p:ph idx="1"/>
          </p:nvPr>
        </p:nvSpPr>
        <p:spPr>
          <a:xfrm>
            <a:off x="5456253" y="1825626"/>
            <a:ext cx="6080094" cy="4351338"/>
          </a:xfrm>
        </p:spPr>
        <p:txBody>
          <a:bodyPr>
            <a:normAutofit fontScale="92500" lnSpcReduction="10000"/>
          </a:bodyPr>
          <a:lstStyle/>
          <a:p>
            <a:pPr marL="0" indent="0" algn="ctr">
              <a:buNone/>
            </a:pPr>
            <a:r>
              <a:rPr lang="en-US" dirty="0"/>
              <a:t>No matter which communication channels we use, our biggest obstacle is the ability (or inability) to understand what others are saying. </a:t>
            </a:r>
          </a:p>
          <a:p>
            <a:pPr marL="0" indent="0" algn="ctr">
              <a:buNone/>
            </a:pPr>
            <a:endParaRPr lang="en-US" dirty="0"/>
          </a:p>
          <a:p>
            <a:pPr marL="0" indent="0" algn="ctr">
              <a:buNone/>
            </a:pPr>
            <a:r>
              <a:rPr lang="en-US" dirty="0"/>
              <a:t>Every conversation, directive, and email will be unproductive if the words do not make sense to others. </a:t>
            </a:r>
          </a:p>
          <a:p>
            <a:pPr marL="0" indent="0" algn="ctr">
              <a:buNone/>
            </a:pPr>
            <a:endParaRPr lang="en-US" dirty="0"/>
          </a:p>
          <a:p>
            <a:pPr marL="0" indent="0" algn="ctr">
              <a:buNone/>
            </a:pPr>
            <a:r>
              <a:rPr lang="en-US" dirty="0"/>
              <a:t>There is no clear agreement amongst the team on what to do, nor how to do it.  </a:t>
            </a:r>
          </a:p>
        </p:txBody>
      </p:sp>
      <p:sp>
        <p:nvSpPr>
          <p:cNvPr id="8" name="Title 1">
            <a:extLst>
              <a:ext uri="{FF2B5EF4-FFF2-40B4-BE49-F238E27FC236}">
                <a16:creationId xmlns:a16="http://schemas.microsoft.com/office/drawing/2014/main" id="{1A915811-2B8B-762F-C17D-6DD8CB4F1F64}"/>
              </a:ext>
            </a:extLst>
          </p:cNvPr>
          <p:cNvSpPr txBox="1">
            <a:spLocks/>
          </p:cNvSpPr>
          <p:nvPr/>
        </p:nvSpPr>
        <p:spPr>
          <a:xfrm>
            <a:off x="3377290" y="681036"/>
            <a:ext cx="10238020" cy="610759"/>
          </a:xfrm>
          <a:prstGeom prst="rect">
            <a:avLst/>
          </a:prstGeom>
        </p:spPr>
        <p:txBody>
          <a:bodyPr vert="horz" lIns="60960" tIns="30480" rIns="60960" bIns="30480" rtlCol="0"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defTabSz="914446"/>
            <a:r>
              <a:rPr lang="en-US" sz="4400" dirty="0">
                <a:solidFill>
                  <a:srgbClr val="5C0A55"/>
                </a:solidFill>
                <a:latin typeface="Felix Titling" panose="04060505060202020A04" pitchFamily="82" charset="0"/>
              </a:rPr>
              <a:t>Comprehension Is Key</a:t>
            </a:r>
          </a:p>
        </p:txBody>
      </p:sp>
    </p:spTree>
    <p:extLst>
      <p:ext uri="{BB962C8B-B14F-4D97-AF65-F5344CB8AC3E}">
        <p14:creationId xmlns:p14="http://schemas.microsoft.com/office/powerpoint/2010/main" val="378727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3F3F3"/>
        </a:solidFill>
        <a:effectLst/>
      </p:bgPr>
    </p:bg>
    <p:spTree>
      <p:nvGrpSpPr>
        <p:cNvPr id="1" name=""/>
        <p:cNvGrpSpPr/>
        <p:nvPr/>
      </p:nvGrpSpPr>
      <p:grpSpPr>
        <a:xfrm>
          <a:off x="0" y="0"/>
          <a:ext cx="0" cy="0"/>
          <a:chOff x="0" y="0"/>
          <a:chExt cx="0" cy="0"/>
        </a:xfrm>
      </p:grpSpPr>
      <p:pic>
        <p:nvPicPr>
          <p:cNvPr id="2" name="Picture 4" descr="Guilloche rainbow waves made of colorful gradient light blend line. abstract vector background ...">
            <a:extLst>
              <a:ext uri="{FF2B5EF4-FFF2-40B4-BE49-F238E27FC236}">
                <a16:creationId xmlns:a16="http://schemas.microsoft.com/office/drawing/2014/main" id="{E11EDB97-C93C-D132-A6DC-24085B8A2C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775"/>
          <a:stretch/>
        </p:blipFill>
        <p:spPr bwMode="auto">
          <a:xfrm rot="10800000">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p:cNvSpPr>
            <a:spLocks noGrp="1"/>
          </p:cNvSpPr>
          <p:nvPr>
            <p:ph idx="1"/>
          </p:nvPr>
        </p:nvSpPr>
        <p:spPr bwMode="auto">
          <a:xfrm>
            <a:off x="6096000" y="2308860"/>
            <a:ext cx="5631730" cy="224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vert="horz" lIns="126435" tIns="72248" rIns="126435" bIns="72248" rtlCol="0">
            <a:noAutofit/>
          </a:bodyPr>
          <a:lstStyle>
            <a:lvl1pPr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marL="0" indent="0" algn="ctr" eaLnBrk="1">
              <a:spcBef>
                <a:spcPct val="0"/>
              </a:spcBef>
              <a:spcAft>
                <a:spcPts val="600"/>
              </a:spcAft>
              <a:buNone/>
            </a:pPr>
            <a:r>
              <a:rPr lang="en-US" altLang="en-US" sz="2800" dirty="0">
                <a:latin typeface="+mn-lt"/>
                <a:ea typeface="Helvetica" charset="0"/>
                <a:cs typeface="Helvetica" charset="0"/>
                <a:sym typeface="Helvetica" charset="0"/>
              </a:rPr>
              <a:t>Communication is a process of transferring information from one person to another </a:t>
            </a:r>
            <a:r>
              <a:rPr lang="en-US" sz="2800" dirty="0">
                <a:latin typeface="+mn-lt"/>
              </a:rPr>
              <a:t>using mutually understood signs, symbols, and speech rules.</a:t>
            </a:r>
            <a:endParaRPr lang="en-US" altLang="en-US" sz="1600" dirty="0">
              <a:latin typeface="+mn-lt"/>
              <a:cs typeface="Helvetica" charset="0"/>
              <a:sym typeface="Helvetica" charset="0"/>
            </a:endParaRPr>
          </a:p>
          <a:p>
            <a:pPr marL="0" indent="0" algn="ctr" eaLnBrk="1">
              <a:spcBef>
                <a:spcPct val="0"/>
              </a:spcBef>
              <a:spcAft>
                <a:spcPts val="600"/>
              </a:spcAft>
              <a:buNone/>
            </a:pPr>
            <a:r>
              <a:rPr lang="en-US" altLang="en-US" sz="2800" dirty="0">
                <a:latin typeface="+mn-lt"/>
              </a:rPr>
              <a:t>Communication only works if all parties involved can find a common communication channel. </a:t>
            </a:r>
          </a:p>
          <a:p>
            <a:pPr marL="0" indent="0" algn="ctr" eaLnBrk="1">
              <a:spcBef>
                <a:spcPct val="0"/>
              </a:spcBef>
              <a:buNone/>
            </a:pPr>
            <a:endParaRPr lang="en-US" altLang="en-US" sz="2800" dirty="0">
              <a:latin typeface="+mn-lt"/>
            </a:endParaRPr>
          </a:p>
        </p:txBody>
      </p:sp>
      <p:sp>
        <p:nvSpPr>
          <p:cNvPr id="5" name="Rectangle 7"/>
          <p:cNvSpPr txBox="1">
            <a:spLocks noChangeArrowheads="1"/>
          </p:cNvSpPr>
          <p:nvPr/>
        </p:nvSpPr>
        <p:spPr>
          <a:xfrm>
            <a:off x="5063687" y="605790"/>
            <a:ext cx="6705600" cy="1097280"/>
          </a:xfrm>
          <a:prstGeom prst="rect">
            <a:avLst/>
          </a:prstGeom>
        </p:spPr>
        <p:txBody>
          <a:bodyPr vert="horz" lIns="0" tIns="72248" rIns="36124" bIns="72248" rtlCol="0" anchor="b">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0" algn="ctr" defTabSz="1300163">
              <a:spcBef>
                <a:spcPts val="600"/>
              </a:spcBef>
              <a:buNone/>
            </a:pPr>
            <a:r>
              <a:rPr lang="en-US" altLang="en-US" sz="4000" dirty="0">
                <a:solidFill>
                  <a:srgbClr val="683F64"/>
                </a:solidFill>
                <a:latin typeface="Felix Titling" panose="04060505060202020A04" pitchFamily="82" charset="0"/>
                <a:ea typeface="Helvetica" charset="0"/>
                <a:cs typeface="Helvetica" charset="0"/>
                <a:sym typeface="Helvetica" charset="0"/>
              </a:rPr>
              <a:t>What Is Communication?</a:t>
            </a:r>
          </a:p>
        </p:txBody>
      </p:sp>
      <p:sp>
        <p:nvSpPr>
          <p:cNvPr id="6" name="Rectangle 8"/>
          <p:cNvSpPr>
            <a:spLocks/>
          </p:cNvSpPr>
          <p:nvPr/>
        </p:nvSpPr>
        <p:spPr bwMode="auto">
          <a:xfrm>
            <a:off x="2606675" y="5034176"/>
            <a:ext cx="7368298" cy="113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126435" tIns="72248" rIns="126435" bIns="72248"/>
          <a:lstStyle>
            <a:lvl1pPr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eaLnBrk="1">
              <a:spcBef>
                <a:spcPct val="0"/>
              </a:spcBef>
              <a:buSzTx/>
              <a:buFontTx/>
              <a:buNone/>
            </a:pPr>
            <a:endParaRPr lang="en-US" altLang="en-US" sz="2800" dirty="0"/>
          </a:p>
        </p:txBody>
      </p:sp>
    </p:spTree>
    <p:extLst>
      <p:ext uri="{BB962C8B-B14F-4D97-AF65-F5344CB8AC3E}">
        <p14:creationId xmlns:p14="http://schemas.microsoft.com/office/powerpoint/2010/main" val="15795743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illoche rainbow waves made of colorful gradient light blend line. abstract vector background ...">
            <a:extLst>
              <a:ext uri="{FF2B5EF4-FFF2-40B4-BE49-F238E27FC236}">
                <a16:creationId xmlns:a16="http://schemas.microsoft.com/office/drawing/2014/main" id="{E499BE61-5BAC-2A5A-D175-5DD2DC9FDA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775"/>
          <a:stretch/>
        </p:blipFill>
        <p:spPr bwMode="auto">
          <a:xfrm rot="10800000" flipH="1">
            <a:off x="4953000" y="0"/>
            <a:ext cx="7239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AC4AA4B-D3EC-A3C7-EFB0-F285599989C6}"/>
              </a:ext>
            </a:extLst>
          </p:cNvPr>
          <p:cNvSpPr txBox="1">
            <a:spLocks/>
          </p:cNvSpPr>
          <p:nvPr/>
        </p:nvSpPr>
        <p:spPr>
          <a:xfrm>
            <a:off x="251460" y="1273060"/>
            <a:ext cx="5844540" cy="610759"/>
          </a:xfrm>
          <a:prstGeom prst="rect">
            <a:avLst/>
          </a:prstGeom>
        </p:spPr>
        <p:txBody>
          <a:bodyPr vert="horz" lIns="60960" tIns="30480" rIns="60960" bIns="30480" rtlCol="0"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defTabSz="914446"/>
            <a:r>
              <a:rPr lang="en-US" sz="4400" dirty="0">
                <a:solidFill>
                  <a:srgbClr val="5C0A55"/>
                </a:solidFill>
                <a:latin typeface="Felix Titling" panose="04060505060202020A04" pitchFamily="82" charset="0"/>
              </a:rPr>
              <a:t>Staying positive</a:t>
            </a:r>
          </a:p>
        </p:txBody>
      </p:sp>
      <p:sp>
        <p:nvSpPr>
          <p:cNvPr id="7" name="TextBox 6">
            <a:extLst>
              <a:ext uri="{FF2B5EF4-FFF2-40B4-BE49-F238E27FC236}">
                <a16:creationId xmlns:a16="http://schemas.microsoft.com/office/drawing/2014/main" id="{56349158-948B-C6DD-4EF0-686AD26FED38}"/>
              </a:ext>
            </a:extLst>
          </p:cNvPr>
          <p:cNvSpPr txBox="1"/>
          <p:nvPr/>
        </p:nvSpPr>
        <p:spPr>
          <a:xfrm>
            <a:off x="125730" y="2459146"/>
            <a:ext cx="6096000" cy="892552"/>
          </a:xfrm>
          <a:prstGeom prst="rect">
            <a:avLst/>
          </a:prstGeom>
          <a:noFill/>
        </p:spPr>
        <p:txBody>
          <a:bodyPr wrap="square">
            <a:spAutoFit/>
          </a:bodyPr>
          <a:lstStyle/>
          <a:p>
            <a:pPr algn="ctr"/>
            <a:r>
              <a:rPr lang="en-US" sz="2600" b="0" i="0" u="none" strike="noStrike" dirty="0">
                <a:solidFill>
                  <a:srgbClr val="000000"/>
                </a:solidFill>
                <a:effectLst/>
                <a:latin typeface="Calibri" panose="020F0502020204030204" pitchFamily="34" charset="0"/>
              </a:rPr>
              <a:t>Have a positive mindset when dealing with communication challenges.</a:t>
            </a:r>
            <a:r>
              <a:rPr lang="en-US" sz="2600" b="0" i="0" dirty="0">
                <a:solidFill>
                  <a:srgbClr val="000000"/>
                </a:solidFill>
                <a:effectLst/>
                <a:latin typeface="Calibri" panose="020F0502020204030204" pitchFamily="34" charset="0"/>
              </a:rPr>
              <a:t>​</a:t>
            </a:r>
            <a:endParaRPr lang="en-US" sz="2600" dirty="0"/>
          </a:p>
        </p:txBody>
      </p:sp>
      <p:sp>
        <p:nvSpPr>
          <p:cNvPr id="9" name="TextBox 8">
            <a:extLst>
              <a:ext uri="{FF2B5EF4-FFF2-40B4-BE49-F238E27FC236}">
                <a16:creationId xmlns:a16="http://schemas.microsoft.com/office/drawing/2014/main" id="{CCB0AF72-DCA1-8A6B-4016-C162A330C638}"/>
              </a:ext>
            </a:extLst>
          </p:cNvPr>
          <p:cNvSpPr txBox="1"/>
          <p:nvPr/>
        </p:nvSpPr>
        <p:spPr>
          <a:xfrm>
            <a:off x="125730" y="3792185"/>
            <a:ext cx="6096000" cy="892552"/>
          </a:xfrm>
          <a:prstGeom prst="rect">
            <a:avLst/>
          </a:prstGeom>
          <a:noFill/>
        </p:spPr>
        <p:txBody>
          <a:bodyPr wrap="square">
            <a:spAutoFit/>
          </a:bodyPr>
          <a:lstStyle/>
          <a:p>
            <a:pPr algn="ctr"/>
            <a:r>
              <a:rPr lang="en-US" sz="2600" b="0" i="0" u="none" strike="noStrike" dirty="0">
                <a:solidFill>
                  <a:srgbClr val="000000"/>
                </a:solidFill>
                <a:effectLst/>
              </a:rPr>
              <a:t>Change your perspective, and focus on the solution, rather than the problem.</a:t>
            </a:r>
            <a:endParaRPr lang="en-US" sz="2600" dirty="0"/>
          </a:p>
        </p:txBody>
      </p:sp>
    </p:spTree>
    <p:extLst>
      <p:ext uri="{BB962C8B-B14F-4D97-AF65-F5344CB8AC3E}">
        <p14:creationId xmlns:p14="http://schemas.microsoft.com/office/powerpoint/2010/main" val="3716566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88FDD"/>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7416A21-F48E-8ACB-154D-FB99658E44FB}"/>
              </a:ext>
            </a:extLst>
          </p:cNvPr>
          <p:cNvSpPr>
            <a:spLocks noGrp="1"/>
          </p:cNvSpPr>
          <p:nvPr>
            <p:ph type="title"/>
          </p:nvPr>
        </p:nvSpPr>
        <p:spPr>
          <a:xfrm>
            <a:off x="0" y="-609600"/>
            <a:ext cx="12191999" cy="2326216"/>
          </a:xfrm>
        </p:spPr>
        <p:txBody>
          <a:bodyPr>
            <a:normAutofit/>
          </a:bodyPr>
          <a:lstStyle/>
          <a:p>
            <a:pPr algn="ctr"/>
            <a:r>
              <a:rPr lang="en-US" sz="7667" dirty="0">
                <a:ln w="15875">
                  <a:solidFill>
                    <a:srgbClr val="FDAC00"/>
                  </a:solidFill>
                </a:ln>
                <a:solidFill>
                  <a:schemeClr val="bg1"/>
                </a:solidFill>
                <a:latin typeface="Felix Titling" panose="04060505060202020A04" pitchFamily="82" charset="0"/>
              </a:rPr>
              <a:t>Jumping the Hurdle</a:t>
            </a:r>
          </a:p>
        </p:txBody>
      </p:sp>
      <p:pic>
        <p:nvPicPr>
          <p:cNvPr id="8194" name="Picture 2" descr="215 Hurdles Race Illustrations - Free in SVG, PNG, EPS - IconScout">
            <a:extLst>
              <a:ext uri="{FF2B5EF4-FFF2-40B4-BE49-F238E27FC236}">
                <a16:creationId xmlns:a16="http://schemas.microsoft.com/office/drawing/2014/main" id="{41498E19-A971-265E-3A8D-D56C268C9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775" y="2637457"/>
            <a:ext cx="7223224" cy="48732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C873C0-C121-07FD-3A7E-80CEF871C672}"/>
              </a:ext>
            </a:extLst>
          </p:cNvPr>
          <p:cNvSpPr txBox="1"/>
          <p:nvPr/>
        </p:nvSpPr>
        <p:spPr>
          <a:xfrm>
            <a:off x="698955" y="1724954"/>
            <a:ext cx="9435645" cy="1920526"/>
          </a:xfrm>
          <a:prstGeom prst="rect">
            <a:avLst/>
          </a:prstGeom>
          <a:noFill/>
        </p:spPr>
        <p:txBody>
          <a:bodyPr wrap="square">
            <a:spAutoFit/>
          </a:bodyPr>
          <a:lstStyle/>
          <a:p>
            <a:pPr defTabSz="914446">
              <a:lnSpc>
                <a:spcPct val="90000"/>
              </a:lnSpc>
              <a:spcBef>
                <a:spcPts val="1000"/>
              </a:spcBef>
              <a:defRPr/>
            </a:pPr>
            <a:r>
              <a:rPr lang="en-US" sz="4400" b="1" dirty="0">
                <a:solidFill>
                  <a:schemeClr val="bg1"/>
                </a:solidFill>
              </a:rPr>
              <a:t>How do you keep a positive mindset when dealing with communication issues?</a:t>
            </a:r>
          </a:p>
        </p:txBody>
      </p:sp>
    </p:spTree>
    <p:extLst>
      <p:ext uri="{BB962C8B-B14F-4D97-AF65-F5344CB8AC3E}">
        <p14:creationId xmlns:p14="http://schemas.microsoft.com/office/powerpoint/2010/main" val="215187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6"/>
          <p:cNvSpPr>
            <a:spLocks noGrp="1" noChangeArrowheads="1"/>
          </p:cNvSpPr>
          <p:nvPr>
            <p:ph idx="1"/>
          </p:nvPr>
        </p:nvSpPr>
        <p:spPr>
          <a:xfrm>
            <a:off x="1848116" y="2316354"/>
            <a:ext cx="4348716" cy="3196842"/>
          </a:xfrm>
        </p:spPr>
        <p:txBody>
          <a:bodyPr vert="horz" lIns="0" tIns="72248" rIns="36124" bIns="72248" rtlCol="0" anchor="t">
            <a:normAutofit/>
          </a:bodyPr>
          <a:lstStyle/>
          <a:p>
            <a:pPr marL="0" indent="0" defTabSz="1300163">
              <a:spcBef>
                <a:spcPts val="0"/>
              </a:spcBef>
              <a:spcAft>
                <a:spcPts val="600"/>
              </a:spcAft>
              <a:buNone/>
            </a:pPr>
            <a:r>
              <a:rPr lang="en-US" altLang="en-US" sz="2800" dirty="0">
                <a:solidFill>
                  <a:srgbClr val="000000"/>
                </a:solidFill>
                <a:ea typeface="Helvetica" charset="0"/>
                <a:cs typeface="Helvetica" charset="0"/>
                <a:sym typeface="Helvetica" charset="0"/>
              </a:rPr>
              <a:t>Set goals for: </a:t>
            </a:r>
          </a:p>
          <a:p>
            <a:pPr marL="0" indent="0" defTabSz="1300163">
              <a:spcBef>
                <a:spcPts val="600"/>
              </a:spcBef>
              <a:buNone/>
            </a:pPr>
            <a:endParaRPr lang="en-US" altLang="en-US" sz="600" dirty="0">
              <a:solidFill>
                <a:srgbClr val="000000"/>
              </a:solidFill>
              <a:ea typeface="Helvetica" charset="0"/>
              <a:cs typeface="Helvetica" charset="0"/>
              <a:sym typeface="Helvetica" charset="0"/>
            </a:endParaRPr>
          </a:p>
          <a:p>
            <a:pPr marL="914400" lvl="1" indent="-457200" defTabSz="1300163">
              <a:spcBef>
                <a:spcPts val="0"/>
              </a:spcBef>
              <a:spcAft>
                <a:spcPts val="600"/>
              </a:spcAft>
              <a:buFont typeface="Wingdings" panose="05000000000000000000" pitchFamily="2" charset="2"/>
              <a:buChar char="Ø"/>
            </a:pPr>
            <a:r>
              <a:rPr lang="en-US" altLang="en-US" sz="2600" dirty="0">
                <a:solidFill>
                  <a:srgbClr val="000000"/>
                </a:solidFill>
                <a:ea typeface="Helvetica" charset="0"/>
                <a:cs typeface="Helvetica" charset="0"/>
                <a:sym typeface="Helvetica" charset="0"/>
              </a:rPr>
              <a:t>Listening better</a:t>
            </a:r>
          </a:p>
          <a:p>
            <a:pPr marL="914400" lvl="1" indent="-457200" defTabSz="1300163">
              <a:spcBef>
                <a:spcPts val="0"/>
              </a:spcBef>
              <a:spcAft>
                <a:spcPts val="600"/>
              </a:spcAft>
              <a:buFont typeface="Wingdings" panose="05000000000000000000" pitchFamily="2" charset="2"/>
              <a:buChar char="Ø"/>
            </a:pPr>
            <a:r>
              <a:rPr lang="en-US" altLang="en-US" sz="2600" dirty="0">
                <a:solidFill>
                  <a:srgbClr val="000000"/>
                </a:solidFill>
                <a:ea typeface="Helvetica" charset="0"/>
                <a:cs typeface="Helvetica" charset="0"/>
                <a:sym typeface="Helvetica" charset="0"/>
              </a:rPr>
              <a:t>Communicating clear messages</a:t>
            </a:r>
          </a:p>
          <a:p>
            <a:pPr marL="914400" lvl="1" indent="-457200" defTabSz="1300163">
              <a:spcBef>
                <a:spcPts val="0"/>
              </a:spcBef>
              <a:spcAft>
                <a:spcPts val="600"/>
              </a:spcAft>
              <a:buFont typeface="Wingdings" panose="05000000000000000000" pitchFamily="2" charset="2"/>
              <a:buChar char="Ø"/>
            </a:pPr>
            <a:r>
              <a:rPr lang="en-US" altLang="en-US" sz="2600" dirty="0">
                <a:solidFill>
                  <a:srgbClr val="000000"/>
                </a:solidFill>
                <a:ea typeface="Helvetica" charset="0"/>
                <a:cs typeface="Helvetica" charset="0"/>
                <a:sym typeface="Helvetica" charset="0"/>
              </a:rPr>
              <a:t>Becoming aware of nonverbal cues</a:t>
            </a:r>
          </a:p>
          <a:p>
            <a:pPr marL="400050" lvl="1" indent="0" defTabSz="1300163">
              <a:spcBef>
                <a:spcPts val="600"/>
              </a:spcBef>
              <a:buNone/>
            </a:pPr>
            <a:endParaRPr lang="en-US" altLang="en-US" sz="1000" dirty="0">
              <a:solidFill>
                <a:srgbClr val="000000"/>
              </a:solidFill>
              <a:ea typeface="Helvetica" charset="0"/>
              <a:cs typeface="Helvetica" charset="0"/>
              <a:sym typeface="Helvetica" charset="0"/>
            </a:endParaRPr>
          </a:p>
          <a:p>
            <a:pPr marL="457200" lvl="1" indent="0" defTabSz="1300163">
              <a:spcBef>
                <a:spcPts val="600"/>
              </a:spcBef>
              <a:buNone/>
            </a:pPr>
            <a:endParaRPr lang="en-US" altLang="en-US" sz="2600" dirty="0">
              <a:solidFill>
                <a:srgbClr val="000000"/>
              </a:solidFill>
              <a:ea typeface="Helvetica" charset="0"/>
              <a:cs typeface="Helvetica" charset="0"/>
              <a:sym typeface="Helvetica" charset="0"/>
            </a:endParaRPr>
          </a:p>
        </p:txBody>
      </p:sp>
      <p:sp>
        <p:nvSpPr>
          <p:cNvPr id="6" name="Rectangle 7"/>
          <p:cNvSpPr>
            <a:spLocks noGrp="1" noChangeArrowheads="1"/>
          </p:cNvSpPr>
          <p:nvPr>
            <p:ph type="title"/>
          </p:nvPr>
        </p:nvSpPr>
        <p:spPr>
          <a:xfrm>
            <a:off x="1045092" y="796164"/>
            <a:ext cx="5954764" cy="1097280"/>
          </a:xfrm>
        </p:spPr>
        <p:txBody>
          <a:bodyPr vert="horz" lIns="0" tIns="72248" rIns="36124" bIns="72248" rtlCol="0" anchor="b">
            <a:noAutofit/>
          </a:bodyPr>
          <a:lstStyle/>
          <a:p>
            <a:pPr marL="457200" algn="l" defTabSz="1300163">
              <a:spcBef>
                <a:spcPts val="0"/>
              </a:spcBef>
            </a:pPr>
            <a:r>
              <a:rPr lang="en-US" altLang="en-US" sz="4000" dirty="0">
                <a:solidFill>
                  <a:srgbClr val="683F64"/>
                </a:solidFill>
                <a:latin typeface="Felix Titling" panose="04060505060202020A04" pitchFamily="82" charset="0"/>
                <a:cs typeface="Helvetica" charset="0"/>
                <a:sym typeface="Helvetica" charset="0"/>
              </a:rPr>
              <a:t>Self - Improvement</a:t>
            </a:r>
            <a:endParaRPr lang="en-US" altLang="en-US" sz="4000" dirty="0">
              <a:solidFill>
                <a:srgbClr val="683F64"/>
              </a:solidFill>
              <a:latin typeface="Felix Titling" panose="04060505060202020A04" pitchFamily="82" charset="0"/>
            </a:endParaRPr>
          </a:p>
        </p:txBody>
      </p:sp>
      <p:pic>
        <p:nvPicPr>
          <p:cNvPr id="2" name="Picture 1" descr="Guilloche rainbow waves made of colorful gradient light blend line. abstract vector background ...">
            <a:extLst>
              <a:ext uri="{FF2B5EF4-FFF2-40B4-BE49-F238E27FC236}">
                <a16:creationId xmlns:a16="http://schemas.microsoft.com/office/drawing/2014/main" id="{6575D65A-A1AD-443E-A9FC-F4D616ED5F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775"/>
          <a:stretch/>
        </p:blipFill>
        <p:spPr bwMode="auto">
          <a:xfrm>
            <a:off x="6438900" y="0"/>
            <a:ext cx="5753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279128"/>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8C386C03-2B68-B3A9-EC77-8C688845E51E}"/>
              </a:ext>
            </a:extLst>
          </p:cNvPr>
          <p:cNvSpPr txBox="1">
            <a:spLocks noChangeArrowheads="1"/>
          </p:cNvSpPr>
          <p:nvPr/>
        </p:nvSpPr>
        <p:spPr>
          <a:xfrm>
            <a:off x="460415" y="2176882"/>
            <a:ext cx="5532582" cy="753946"/>
          </a:xfrm>
          <a:prstGeom prst="rect">
            <a:avLst/>
          </a:prstGeom>
        </p:spPr>
        <p:txBody>
          <a:bodyPr vert="horz" lIns="0" tIns="72248" rIns="36124" bIns="72248"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1300163">
              <a:spcBef>
                <a:spcPts val="600"/>
              </a:spcBef>
              <a:buNone/>
            </a:pPr>
            <a:r>
              <a:rPr lang="en-US" altLang="en-US" sz="4400" dirty="0">
                <a:solidFill>
                  <a:srgbClr val="683F64"/>
                </a:solidFill>
                <a:latin typeface="Felix Titling" panose="04060505060202020A04" pitchFamily="82" charset="0"/>
                <a:ea typeface="Helvetica" charset="0"/>
                <a:cs typeface="Helvetica" charset="0"/>
                <a:sym typeface="Helvetica" charset="0"/>
              </a:rPr>
              <a:t>If we’re honest with ourselves, we could all improve!</a:t>
            </a:r>
          </a:p>
          <a:p>
            <a:pPr marL="400050" lvl="1" indent="0" defTabSz="1300163">
              <a:spcBef>
                <a:spcPts val="600"/>
              </a:spcBef>
              <a:buNone/>
            </a:pPr>
            <a:endParaRPr lang="en-US" altLang="en-US" sz="4400" dirty="0">
              <a:solidFill>
                <a:srgbClr val="000000"/>
              </a:solidFill>
              <a:latin typeface="Felix Titling" panose="04060505060202020A04" pitchFamily="82" charset="0"/>
              <a:ea typeface="Helvetica" charset="0"/>
              <a:cs typeface="Helvetica" charset="0"/>
              <a:sym typeface="Helvetica" charset="0"/>
            </a:endParaRPr>
          </a:p>
          <a:p>
            <a:pPr marL="400050" lvl="1" indent="0" defTabSz="1300163">
              <a:spcBef>
                <a:spcPts val="600"/>
              </a:spcBef>
              <a:buNone/>
            </a:pPr>
            <a:endParaRPr lang="en-US" altLang="en-US" sz="4400" dirty="0">
              <a:solidFill>
                <a:srgbClr val="000000"/>
              </a:solidFill>
              <a:latin typeface="Felix Titling" panose="04060505060202020A04" pitchFamily="82" charset="0"/>
              <a:ea typeface="Helvetica" charset="0"/>
              <a:cs typeface="Helvetica" charset="0"/>
              <a:sym typeface="Helvetica" charset="0"/>
            </a:endParaRPr>
          </a:p>
          <a:p>
            <a:pPr marL="457200" lvl="1" indent="0" defTabSz="1300163">
              <a:spcBef>
                <a:spcPts val="600"/>
              </a:spcBef>
              <a:buNone/>
            </a:pPr>
            <a:endParaRPr lang="en-US" altLang="en-US" sz="4400" dirty="0">
              <a:solidFill>
                <a:srgbClr val="000000"/>
              </a:solidFill>
              <a:latin typeface="Felix Titling" panose="04060505060202020A04" pitchFamily="82" charset="0"/>
              <a:ea typeface="Helvetica" charset="0"/>
              <a:cs typeface="Helvetica" charset="0"/>
              <a:sym typeface="Helvetica" charset="0"/>
            </a:endParaRPr>
          </a:p>
        </p:txBody>
      </p:sp>
      <p:pic>
        <p:nvPicPr>
          <p:cNvPr id="5" name="Picture 12" descr="Free Abstract colorful wave flowing isolated background design 16328359 PNG with Transparent ...">
            <a:extLst>
              <a:ext uri="{FF2B5EF4-FFF2-40B4-BE49-F238E27FC236}">
                <a16:creationId xmlns:a16="http://schemas.microsoft.com/office/drawing/2014/main" id="{7A516DBD-339A-575A-7692-343159C65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706" y="-983279"/>
            <a:ext cx="11190541" cy="8824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รูปเวกเตอร์เปลวไฟคบเพลิง PNG , ภาพประกอบเวกเตอร์ฟรีค่าภาคหลวงไฟคบเพลิงที่สมจริง, เวกเตอร์เปลวไฟ ...">
            <a:extLst>
              <a:ext uri="{FF2B5EF4-FFF2-40B4-BE49-F238E27FC236}">
                <a16:creationId xmlns:a16="http://schemas.microsoft.com/office/drawing/2014/main" id="{6A79D6E1-5E15-5379-E8B4-A009952D4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1280" y="1303021"/>
            <a:ext cx="5760720" cy="576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424794"/>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3F3F3"/>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6526"/>
            <a:ext cx="12192000" cy="1245093"/>
          </a:xfrm>
        </p:spPr>
        <p:txBody>
          <a:bodyPr>
            <a:noAutofit/>
          </a:bodyPr>
          <a:lstStyle/>
          <a:p>
            <a:pPr marL="0" indent="0" algn="ctr">
              <a:spcBef>
                <a:spcPts val="0"/>
              </a:spcBef>
              <a:spcAft>
                <a:spcPts val="600"/>
              </a:spcAft>
              <a:buNone/>
            </a:pPr>
            <a:r>
              <a:rPr lang="en-US" altLang="en-US" sz="4000" dirty="0">
                <a:solidFill>
                  <a:srgbClr val="683F64"/>
                </a:solidFill>
                <a:latin typeface="Felix Titling" panose="04060505060202020A04" pitchFamily="82" charset="0"/>
              </a:rPr>
              <a:t>Accomplishing </a:t>
            </a:r>
          </a:p>
          <a:p>
            <a:pPr marL="0" indent="0" algn="ctr">
              <a:spcBef>
                <a:spcPts val="0"/>
              </a:spcBef>
              <a:spcAft>
                <a:spcPts val="600"/>
              </a:spcAft>
              <a:buNone/>
            </a:pPr>
            <a:r>
              <a:rPr lang="en-US" altLang="en-US" sz="4000" dirty="0">
                <a:solidFill>
                  <a:srgbClr val="683F64"/>
                </a:solidFill>
                <a:latin typeface="Felix Titling" panose="04060505060202020A04" pitchFamily="82" charset="0"/>
              </a:rPr>
              <a:t>effective communication:</a:t>
            </a:r>
          </a:p>
        </p:txBody>
      </p:sp>
      <p:pic>
        <p:nvPicPr>
          <p:cNvPr id="5132" name="Picture 12" descr="Pencil, writing icon - Download on Iconfinder on Iconfinder">
            <a:extLst>
              <a:ext uri="{FF2B5EF4-FFF2-40B4-BE49-F238E27FC236}">
                <a16:creationId xmlns:a16="http://schemas.microsoft.com/office/drawing/2014/main" id="{794E276B-ED64-AA26-7E0E-C63C0B83B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5670" y="1579414"/>
            <a:ext cx="1583766" cy="1583766"/>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소파에서 공부하는 사람들의 아이콘 벡터, 흰색 배경에 독서 그룹을 묘사한 직계 아이콘, 플랫 아이콘 및 드리블에 의한 벡터 일러스트, 비핸스 Hd PNG, 일러스트 및 벡터 ...">
            <a:extLst>
              <a:ext uri="{FF2B5EF4-FFF2-40B4-BE49-F238E27FC236}">
                <a16:creationId xmlns:a16="http://schemas.microsoft.com/office/drawing/2014/main" id="{02462A59-6587-521A-293E-157E1C2B78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507" y="2249045"/>
            <a:ext cx="2617562" cy="2022151"/>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Best Man Speaking Illustration download in PNG &amp; Vector format">
            <a:extLst>
              <a:ext uri="{FF2B5EF4-FFF2-40B4-BE49-F238E27FC236}">
                <a16:creationId xmlns:a16="http://schemas.microsoft.com/office/drawing/2014/main" id="{7A4FC575-B000-9603-173A-5505D7551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2524" y="1497501"/>
            <a:ext cx="2145996" cy="2108806"/>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Listen Vector">
            <a:extLst>
              <a:ext uri="{FF2B5EF4-FFF2-40B4-BE49-F238E27FC236}">
                <a16:creationId xmlns:a16="http://schemas.microsoft.com/office/drawing/2014/main" id="{9A4B089C-89CC-1825-196B-BCAF2ED093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4509" y="2765115"/>
            <a:ext cx="1668415" cy="1668415"/>
          </a:xfrm>
          <a:prstGeom prst="rect">
            <a:avLst/>
          </a:prstGeom>
          <a:noFill/>
          <a:extLst>
            <a:ext uri="{909E8E84-426E-40DD-AFC4-6F175D3DCCD1}">
              <a14:hiddenFill xmlns:a14="http://schemas.microsoft.com/office/drawing/2010/main">
                <a:solidFill>
                  <a:srgbClr val="FFFFFF"/>
                </a:solidFill>
              </a14:hiddenFill>
            </a:ext>
          </a:extLst>
        </p:spPr>
      </p:pic>
      <p:pic>
        <p:nvPicPr>
          <p:cNvPr id="5152" name="Picture 32" descr="Receive mail - free icon">
            <a:extLst>
              <a:ext uri="{FF2B5EF4-FFF2-40B4-BE49-F238E27FC236}">
                <a16:creationId xmlns:a16="http://schemas.microsoft.com/office/drawing/2014/main" id="{F949C8E4-9BB3-CB3A-714E-6A79C869F0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04500" y="1421219"/>
            <a:ext cx="1717633" cy="1717633"/>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3EACF85-DAE7-6AFB-5927-6F687EFFA0EA}"/>
              </a:ext>
            </a:extLst>
          </p:cNvPr>
          <p:cNvSpPr txBox="1"/>
          <p:nvPr/>
        </p:nvSpPr>
        <p:spPr>
          <a:xfrm>
            <a:off x="1898716" y="2251051"/>
            <a:ext cx="2380652" cy="400110"/>
          </a:xfrm>
          <a:prstGeom prst="rect">
            <a:avLst/>
          </a:prstGeom>
          <a:noFill/>
        </p:spPr>
        <p:txBody>
          <a:bodyPr wrap="none" rtlCol="0">
            <a:spAutoFit/>
          </a:bodyPr>
          <a:lstStyle/>
          <a:p>
            <a:r>
              <a:rPr lang="en-US" sz="2000" dirty="0">
                <a:solidFill>
                  <a:srgbClr val="000000"/>
                </a:solidFill>
              </a:rPr>
              <a:t>Speaking to Listening</a:t>
            </a:r>
          </a:p>
        </p:txBody>
      </p:sp>
      <p:sp>
        <p:nvSpPr>
          <p:cNvPr id="44" name="TextBox 43">
            <a:extLst>
              <a:ext uri="{FF2B5EF4-FFF2-40B4-BE49-F238E27FC236}">
                <a16:creationId xmlns:a16="http://schemas.microsoft.com/office/drawing/2014/main" id="{9C759CE1-5BEC-C64A-8148-5FD53293505F}"/>
              </a:ext>
            </a:extLst>
          </p:cNvPr>
          <p:cNvSpPr txBox="1"/>
          <p:nvPr/>
        </p:nvSpPr>
        <p:spPr>
          <a:xfrm>
            <a:off x="4149155" y="4006785"/>
            <a:ext cx="2124236" cy="400110"/>
          </a:xfrm>
          <a:prstGeom prst="rect">
            <a:avLst/>
          </a:prstGeom>
          <a:noFill/>
        </p:spPr>
        <p:txBody>
          <a:bodyPr wrap="none" rtlCol="0">
            <a:spAutoFit/>
          </a:bodyPr>
          <a:lstStyle/>
          <a:p>
            <a:r>
              <a:rPr lang="en-US" sz="2000" dirty="0">
                <a:solidFill>
                  <a:srgbClr val="000000"/>
                </a:solidFill>
              </a:rPr>
              <a:t>Writing to Reading</a:t>
            </a:r>
          </a:p>
        </p:txBody>
      </p:sp>
      <p:sp>
        <p:nvSpPr>
          <p:cNvPr id="45" name="TextBox 44">
            <a:extLst>
              <a:ext uri="{FF2B5EF4-FFF2-40B4-BE49-F238E27FC236}">
                <a16:creationId xmlns:a16="http://schemas.microsoft.com/office/drawing/2014/main" id="{0C5A4B11-FA86-2A6F-AFF6-8CC5DB271A5A}"/>
              </a:ext>
            </a:extLst>
          </p:cNvPr>
          <p:cNvSpPr txBox="1"/>
          <p:nvPr/>
        </p:nvSpPr>
        <p:spPr>
          <a:xfrm>
            <a:off x="7695099" y="2116320"/>
            <a:ext cx="2337243" cy="400110"/>
          </a:xfrm>
          <a:prstGeom prst="rect">
            <a:avLst/>
          </a:prstGeom>
          <a:noFill/>
        </p:spPr>
        <p:txBody>
          <a:bodyPr wrap="none" rtlCol="0">
            <a:spAutoFit/>
          </a:bodyPr>
          <a:lstStyle/>
          <a:p>
            <a:r>
              <a:rPr lang="en-US" sz="2000" dirty="0">
                <a:solidFill>
                  <a:srgbClr val="000000"/>
                </a:solidFill>
              </a:rPr>
              <a:t>Sending to Receiving</a:t>
            </a:r>
          </a:p>
        </p:txBody>
      </p:sp>
      <p:pic>
        <p:nvPicPr>
          <p:cNvPr id="2" name="Picture 26" descr="Abstract colorful wave isolated 15286926 PNG">
            <a:extLst>
              <a:ext uri="{FF2B5EF4-FFF2-40B4-BE49-F238E27FC236}">
                <a16:creationId xmlns:a16="http://schemas.microsoft.com/office/drawing/2014/main" id="{42CF7982-D226-188F-D49D-89435E0A9E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0041" y="2909166"/>
            <a:ext cx="1679665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48" name="Picture 28" descr="Best Premium Mail notification Illustration download in PNG &amp; Vector format">
            <a:extLst>
              <a:ext uri="{FF2B5EF4-FFF2-40B4-BE49-F238E27FC236}">
                <a16:creationId xmlns:a16="http://schemas.microsoft.com/office/drawing/2014/main" id="{E6C70FC3-A22F-3B55-35EE-125AB6DB93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1384" y="1991164"/>
            <a:ext cx="3513046" cy="280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2909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6" name="Picture 4" descr="Guilloche rainbow waves made of colorful gradient light blend line. abstract vector background ...">
            <a:extLst>
              <a:ext uri="{FF2B5EF4-FFF2-40B4-BE49-F238E27FC236}">
                <a16:creationId xmlns:a16="http://schemas.microsoft.com/office/drawing/2014/main" id="{5721CD0A-0262-2B89-C389-CE580C3B1B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775"/>
          <a:stretch/>
        </p:blipFill>
        <p:spPr bwMode="auto">
          <a:xfrm rot="10800000">
            <a:off x="0" y="2"/>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86DA8D8-3C9F-F887-742C-DC545D8D8D54}"/>
              </a:ext>
            </a:extLst>
          </p:cNvPr>
          <p:cNvSpPr>
            <a:spLocks noGrp="1"/>
          </p:cNvSpPr>
          <p:nvPr>
            <p:ph idx="1"/>
          </p:nvPr>
        </p:nvSpPr>
        <p:spPr>
          <a:xfrm>
            <a:off x="5801384" y="2444235"/>
            <a:ext cx="5840361" cy="3680506"/>
          </a:xfrm>
          <a:noFill/>
          <a:effectLst>
            <a:softEdge rad="317500"/>
          </a:effectLst>
        </p:spPr>
        <p:txBody>
          <a:bodyPr>
            <a:normAutofit/>
          </a:bodyPr>
          <a:lstStyle/>
          <a:p>
            <a:pPr marL="0" indent="0" algn="ctr">
              <a:buNone/>
            </a:pPr>
            <a:r>
              <a:rPr lang="en-US" dirty="0"/>
              <a:t>Effective communication involves both speaking and listening. This builds trusts between you and the employee.</a:t>
            </a:r>
          </a:p>
          <a:p>
            <a:pPr marL="0" indent="0" algn="ctr">
              <a:buNone/>
            </a:pPr>
            <a:endParaRPr lang="en-US" dirty="0"/>
          </a:p>
          <a:p>
            <a:pPr marL="0" indent="0" algn="ctr">
              <a:buNone/>
            </a:pPr>
            <a:r>
              <a:rPr lang="en-US" dirty="0"/>
              <a:t>Make the person feel comfortable enough to attempt to learn and be open to communicate with you. </a:t>
            </a:r>
          </a:p>
          <a:p>
            <a:pPr marL="0" indent="0" algn="ctr">
              <a:buNone/>
            </a:pPr>
            <a:endParaRPr lang="en-US" dirty="0"/>
          </a:p>
          <a:p>
            <a:pPr marL="0" indent="0" algn="ctr">
              <a:buNone/>
            </a:pPr>
            <a:endParaRPr lang="en-US" sz="333" dirty="0"/>
          </a:p>
        </p:txBody>
      </p:sp>
      <p:sp>
        <p:nvSpPr>
          <p:cNvPr id="5" name="Title 1">
            <a:extLst>
              <a:ext uri="{FF2B5EF4-FFF2-40B4-BE49-F238E27FC236}">
                <a16:creationId xmlns:a16="http://schemas.microsoft.com/office/drawing/2014/main" id="{8B181F8E-56F8-35FC-4EB6-64EB2F9859FA}"/>
              </a:ext>
            </a:extLst>
          </p:cNvPr>
          <p:cNvSpPr txBox="1">
            <a:spLocks/>
          </p:cNvSpPr>
          <p:nvPr/>
        </p:nvSpPr>
        <p:spPr>
          <a:xfrm>
            <a:off x="5595258" y="1015945"/>
            <a:ext cx="6252614" cy="610759"/>
          </a:xfrm>
          <a:prstGeom prst="rect">
            <a:avLst/>
          </a:prstGeom>
        </p:spPr>
        <p:txBody>
          <a:bodyPr vert="horz" lIns="60960" tIns="30480" rIns="60960" bIns="30480" rtlCol="0"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defTabSz="914446"/>
            <a:r>
              <a:rPr lang="en-US" sz="4000" dirty="0">
                <a:solidFill>
                  <a:srgbClr val="683F64"/>
                </a:solidFill>
                <a:latin typeface="Felix Titling" panose="04060505060202020A04" pitchFamily="82" charset="0"/>
              </a:rPr>
              <a:t>Comfort in Communication</a:t>
            </a:r>
          </a:p>
        </p:txBody>
      </p:sp>
    </p:spTree>
    <p:extLst>
      <p:ext uri="{BB962C8B-B14F-4D97-AF65-F5344CB8AC3E}">
        <p14:creationId xmlns:p14="http://schemas.microsoft.com/office/powerpoint/2010/main" val="31877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6156" name="Picture 12" descr="Free Abstract colorful wave flowing isolated background design 16328359 PNG with Transparent ...">
            <a:extLst>
              <a:ext uri="{FF2B5EF4-FFF2-40B4-BE49-F238E27FC236}">
                <a16:creationId xmlns:a16="http://schemas.microsoft.com/office/drawing/2014/main" id="{7C8659A2-1A00-2E13-7CD6-9653D070D0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4531" y="-608683"/>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D0C8BE-06A4-14FE-4ECE-0AC4BF5BD470}"/>
              </a:ext>
            </a:extLst>
          </p:cNvPr>
          <p:cNvSpPr txBox="1"/>
          <p:nvPr/>
        </p:nvSpPr>
        <p:spPr>
          <a:xfrm>
            <a:off x="695347" y="2290355"/>
            <a:ext cx="5291796" cy="4708981"/>
          </a:xfrm>
          <a:prstGeom prst="rect">
            <a:avLst/>
          </a:prstGeom>
          <a:noFill/>
        </p:spPr>
        <p:txBody>
          <a:bodyPr wrap="square" rtlCol="0">
            <a:spAutoFit/>
          </a:bodyPr>
          <a:lstStyle/>
          <a:p>
            <a:pPr algn="ctr" defTabSz="914446"/>
            <a:r>
              <a:rPr lang="en-US" sz="2800" dirty="0">
                <a:solidFill>
                  <a:prstClr val="black"/>
                </a:solidFill>
                <a:latin typeface="Calibri" panose="020F0502020204030204"/>
                <a:cs typeface="Arial" panose="020B0604020202020204" pitchFamily="34" charset="0"/>
              </a:rPr>
              <a:t>Communication between employees plays a major role in boosting workplace productivity and building trust.</a:t>
            </a:r>
          </a:p>
          <a:p>
            <a:pPr algn="ctr" defTabSz="914446"/>
            <a:endParaRPr lang="en-US" sz="2800" dirty="0">
              <a:solidFill>
                <a:prstClr val="black"/>
              </a:solidFill>
              <a:latin typeface="Calibri" panose="020F0502020204030204"/>
              <a:cs typeface="Arial" panose="020B0604020202020204" pitchFamily="34" charset="0"/>
            </a:endParaRPr>
          </a:p>
          <a:p>
            <a:pPr algn="ctr" defTabSz="914446"/>
            <a:r>
              <a:rPr lang="en-US" sz="2800" dirty="0">
                <a:solidFill>
                  <a:prstClr val="black"/>
                </a:solidFill>
                <a:latin typeface="Calibri" panose="020F0502020204030204"/>
                <a:cs typeface="Arial" panose="020B0604020202020204" pitchFamily="34" charset="0"/>
              </a:rPr>
              <a:t>Maintaining good communication can be challenging but not impossible when workers speak different languages.</a:t>
            </a:r>
          </a:p>
          <a:p>
            <a:pPr marL="342917" indent="-342917" algn="ctr" defTabSz="914446">
              <a:buFont typeface="Arial" panose="020B0604020202020204" pitchFamily="34" charset="0"/>
              <a:buChar char="•"/>
            </a:pPr>
            <a:endParaRPr lang="en-US" sz="2400" dirty="0">
              <a:solidFill>
                <a:prstClr val="black"/>
              </a:solidFill>
              <a:latin typeface="Arial" panose="020B0604020202020204" pitchFamily="34" charset="0"/>
              <a:cs typeface="Arial" panose="020B0604020202020204" pitchFamily="34" charset="0"/>
            </a:endParaRPr>
          </a:p>
          <a:p>
            <a:pPr algn="ctr" defTabSz="914446"/>
            <a:endParaRPr lang="en-US" sz="2400" dirty="0">
              <a:solidFill>
                <a:prstClr val="black"/>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4C355A1C-B9FD-CDD6-3D01-013CEE5E70ED}"/>
              </a:ext>
            </a:extLst>
          </p:cNvPr>
          <p:cNvSpPr txBox="1">
            <a:spLocks/>
          </p:cNvSpPr>
          <p:nvPr/>
        </p:nvSpPr>
        <p:spPr>
          <a:xfrm>
            <a:off x="0" y="870756"/>
            <a:ext cx="6379029" cy="610759"/>
          </a:xfrm>
          <a:prstGeom prst="rect">
            <a:avLst/>
          </a:prstGeom>
        </p:spPr>
        <p:txBody>
          <a:bodyPr vert="horz" lIns="60960" tIns="30480" rIns="60960" bIns="30480" rtlCol="0"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defTabSz="914446"/>
            <a:r>
              <a:rPr lang="en-US" sz="4400" dirty="0">
                <a:solidFill>
                  <a:srgbClr val="5C0A55"/>
                </a:solidFill>
                <a:latin typeface="Felix Titling" panose="04060505060202020A04" pitchFamily="82" charset="0"/>
              </a:rPr>
              <a:t>Miscommunication In The </a:t>
            </a:r>
          </a:p>
          <a:p>
            <a:pPr algn="ctr" defTabSz="914446"/>
            <a:r>
              <a:rPr lang="en-US" sz="4400" dirty="0">
                <a:solidFill>
                  <a:srgbClr val="5C0A55"/>
                </a:solidFill>
                <a:latin typeface="Felix Titling" panose="04060505060202020A04" pitchFamily="82" charset="0"/>
              </a:rPr>
              <a:t>Workplace</a:t>
            </a:r>
          </a:p>
        </p:txBody>
      </p:sp>
      <p:pic>
        <p:nvPicPr>
          <p:cNvPr id="6152" name="Picture 8" descr="4,918 Clear Communication Illustrations - Free in SVG, PNG, EPS - IconScout">
            <a:extLst>
              <a:ext uri="{FF2B5EF4-FFF2-40B4-BE49-F238E27FC236}">
                <a16:creationId xmlns:a16="http://schemas.microsoft.com/office/drawing/2014/main" id="{527E09DF-E154-6B6E-7E75-A994AEC9E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8690" y="2680269"/>
            <a:ext cx="42862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17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3" name="Picture 4" descr="Guilloche rainbow waves made of colorful gradient light blend line. abstract vector background ...">
            <a:extLst>
              <a:ext uri="{FF2B5EF4-FFF2-40B4-BE49-F238E27FC236}">
                <a16:creationId xmlns:a16="http://schemas.microsoft.com/office/drawing/2014/main" id="{ED45FB66-6853-9EC0-95BA-AA381DBBCF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775"/>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2">
            <a:extLst>
              <a:ext uri="{FF2B5EF4-FFF2-40B4-BE49-F238E27FC236}">
                <a16:creationId xmlns:a16="http://schemas.microsoft.com/office/drawing/2014/main" id="{1BDC821F-A322-4C0E-10A8-59944AE9B729}"/>
              </a:ext>
            </a:extLst>
          </p:cNvPr>
          <p:cNvSpPr txBox="1">
            <a:spLocks/>
          </p:cNvSpPr>
          <p:nvPr/>
        </p:nvSpPr>
        <p:spPr>
          <a:xfrm>
            <a:off x="458713" y="2389845"/>
            <a:ext cx="6027781" cy="20783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46">
              <a:buNone/>
            </a:pPr>
            <a:r>
              <a:rPr lang="en-US" dirty="0">
                <a:solidFill>
                  <a:prstClr val="black"/>
                </a:solidFill>
                <a:latin typeface="Calibri" panose="020F0502020204030204"/>
                <a:cs typeface="Arial" panose="020B0604020202020204" pitchFamily="34" charset="0"/>
              </a:rPr>
              <a:t>Both parties need to be patient and understanding, without being offensive.</a:t>
            </a:r>
          </a:p>
          <a:p>
            <a:pPr marL="0" indent="0" algn="ctr" defTabSz="914446">
              <a:buNone/>
            </a:pPr>
            <a:r>
              <a:rPr lang="en-US" dirty="0">
                <a:solidFill>
                  <a:prstClr val="black"/>
                </a:solidFill>
                <a:latin typeface="Calibri" panose="020F0502020204030204"/>
                <a:cs typeface="Arial" panose="020B0604020202020204" pitchFamily="34" charset="0"/>
              </a:rPr>
              <a:t> Listen without interrupting and ask questions at the end. Respect and patience go hand in hand. </a:t>
            </a:r>
          </a:p>
        </p:txBody>
      </p:sp>
      <p:sp>
        <p:nvSpPr>
          <p:cNvPr id="5" name="Title 1">
            <a:extLst>
              <a:ext uri="{FF2B5EF4-FFF2-40B4-BE49-F238E27FC236}">
                <a16:creationId xmlns:a16="http://schemas.microsoft.com/office/drawing/2014/main" id="{3F9E667D-CD14-21F9-21D7-467F0BEEDBCC}"/>
              </a:ext>
            </a:extLst>
          </p:cNvPr>
          <p:cNvSpPr txBox="1">
            <a:spLocks/>
          </p:cNvSpPr>
          <p:nvPr/>
        </p:nvSpPr>
        <p:spPr>
          <a:xfrm>
            <a:off x="-666753" y="847927"/>
            <a:ext cx="10238020" cy="610759"/>
          </a:xfrm>
          <a:prstGeom prst="rect">
            <a:avLst/>
          </a:prstGeom>
        </p:spPr>
        <p:txBody>
          <a:bodyPr vert="horz" lIns="60960" tIns="30480" rIns="60960" bIns="30480" rtlCol="0"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defTabSz="914446"/>
            <a:r>
              <a:rPr lang="en-US" sz="4400" dirty="0">
                <a:solidFill>
                  <a:srgbClr val="5C0A55"/>
                </a:solidFill>
                <a:latin typeface="Felix Titling" panose="04060505060202020A04" pitchFamily="82" charset="0"/>
              </a:rPr>
              <a:t>Be Patient and Respectful</a:t>
            </a:r>
          </a:p>
        </p:txBody>
      </p:sp>
    </p:spTree>
    <p:extLst>
      <p:ext uri="{BB962C8B-B14F-4D97-AF65-F5344CB8AC3E}">
        <p14:creationId xmlns:p14="http://schemas.microsoft.com/office/powerpoint/2010/main" val="154843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3" name="Picture 4" descr="Guilloche rainbow waves made of colorful gradient light blend line. abstract vector background ...">
            <a:extLst>
              <a:ext uri="{FF2B5EF4-FFF2-40B4-BE49-F238E27FC236}">
                <a16:creationId xmlns:a16="http://schemas.microsoft.com/office/drawing/2014/main" id="{2735F60F-252E-F466-8A15-757EA48416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951" b="21775"/>
          <a:stretch/>
        </p:blipFill>
        <p:spPr bwMode="auto">
          <a:xfrm rot="10800000">
            <a:off x="0" y="0"/>
            <a:ext cx="452966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B181F8E-56F8-35FC-4EB6-64EB2F9859FA}"/>
              </a:ext>
            </a:extLst>
          </p:cNvPr>
          <p:cNvSpPr txBox="1">
            <a:spLocks/>
          </p:cNvSpPr>
          <p:nvPr/>
        </p:nvSpPr>
        <p:spPr>
          <a:xfrm>
            <a:off x="5596616" y="592159"/>
            <a:ext cx="6595383" cy="610759"/>
          </a:xfrm>
          <a:prstGeom prst="rect">
            <a:avLst/>
          </a:prstGeom>
        </p:spPr>
        <p:txBody>
          <a:bodyPr vert="horz" lIns="60960" tIns="30480" rIns="60960" bIns="30480" rtlCol="0"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defTabSz="914446"/>
            <a:r>
              <a:rPr lang="en-US" sz="4000" dirty="0">
                <a:solidFill>
                  <a:srgbClr val="5C0A55"/>
                </a:solidFill>
                <a:latin typeface="Felix Titling" panose="04060505060202020A04" pitchFamily="82" charset="0"/>
              </a:rPr>
              <a:t>Passing the Baton in Communication</a:t>
            </a:r>
          </a:p>
        </p:txBody>
      </p:sp>
      <p:sp>
        <p:nvSpPr>
          <p:cNvPr id="2" name="Content Placeholder 12">
            <a:extLst>
              <a:ext uri="{FF2B5EF4-FFF2-40B4-BE49-F238E27FC236}">
                <a16:creationId xmlns:a16="http://schemas.microsoft.com/office/drawing/2014/main" id="{7C053D8F-6D66-DF63-16E1-24530CF2F35F}"/>
              </a:ext>
            </a:extLst>
          </p:cNvPr>
          <p:cNvSpPr txBox="1">
            <a:spLocks/>
          </p:cNvSpPr>
          <p:nvPr/>
        </p:nvSpPr>
        <p:spPr>
          <a:xfrm>
            <a:off x="5879937" y="1755589"/>
            <a:ext cx="6028739" cy="34773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46">
              <a:buNone/>
            </a:pPr>
            <a:r>
              <a:rPr lang="en-US" dirty="0">
                <a:solidFill>
                  <a:prstClr val="black"/>
                </a:solidFill>
                <a:latin typeface="Calibri" panose="020F0502020204030204"/>
                <a:cs typeface="Arial" panose="020B0604020202020204" pitchFamily="34" charset="0"/>
              </a:rPr>
              <a:t>Be inclusive with the employee, not discriminative.</a:t>
            </a:r>
          </a:p>
          <a:p>
            <a:pPr marL="0" indent="0" algn="ctr" defTabSz="914446">
              <a:buNone/>
            </a:pPr>
            <a:endParaRPr lang="en-US" sz="800" dirty="0">
              <a:solidFill>
                <a:prstClr val="black"/>
              </a:solidFill>
              <a:latin typeface="Calibri" panose="020F0502020204030204"/>
              <a:cs typeface="Arial" panose="020B0604020202020204" pitchFamily="34" charset="0"/>
            </a:endParaRPr>
          </a:p>
          <a:p>
            <a:pPr marL="0" indent="0" algn="ctr" defTabSz="609630">
              <a:spcBef>
                <a:spcPts val="667"/>
              </a:spcBef>
              <a:buNone/>
            </a:pPr>
            <a:r>
              <a:rPr lang="en-US" dirty="0">
                <a:solidFill>
                  <a:prstClr val="black"/>
                </a:solidFill>
                <a:latin typeface="Calibri" panose="020F0502020204030204"/>
              </a:rPr>
              <a:t>Practice skills to communicate better. Balance expressing yourself and giving space for others to share their thoughts and feelings.</a:t>
            </a:r>
          </a:p>
          <a:p>
            <a:pPr marL="0" indent="0" algn="ctr" defTabSz="609630">
              <a:spcBef>
                <a:spcPts val="667"/>
              </a:spcBef>
              <a:buNone/>
            </a:pPr>
            <a:endParaRPr lang="en-US" sz="800" dirty="0">
              <a:solidFill>
                <a:prstClr val="black"/>
              </a:solidFill>
              <a:latin typeface="Calibri" panose="020F0502020204030204"/>
            </a:endParaRPr>
          </a:p>
          <a:p>
            <a:pPr marL="0" indent="0" algn="ctr" defTabSz="609630">
              <a:spcBef>
                <a:spcPts val="667"/>
              </a:spcBef>
              <a:buNone/>
            </a:pPr>
            <a:r>
              <a:rPr lang="en-US" dirty="0">
                <a:solidFill>
                  <a:prstClr val="black"/>
                </a:solidFill>
                <a:latin typeface="Calibri" panose="020F0502020204030204"/>
              </a:rPr>
              <a:t>Include your team in these communication strategies to build trust and foster a positive working environment. </a:t>
            </a:r>
          </a:p>
        </p:txBody>
      </p:sp>
      <p:pic>
        <p:nvPicPr>
          <p:cNvPr id="9220" name="Picture 4" descr="Relay Design Assets – IconScout">
            <a:extLst>
              <a:ext uri="{FF2B5EF4-FFF2-40B4-BE49-F238E27FC236}">
                <a16:creationId xmlns:a16="http://schemas.microsoft.com/office/drawing/2014/main" id="{D0A0CB67-196A-A3B5-8733-EAEBE0C67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324" y="3070011"/>
            <a:ext cx="5151665" cy="378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92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88FDD"/>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6FBFCC-9EDE-1AEE-50DA-0ABF7117F887}"/>
              </a:ext>
            </a:extLst>
          </p:cNvPr>
          <p:cNvSpPr txBox="1"/>
          <p:nvPr/>
        </p:nvSpPr>
        <p:spPr>
          <a:xfrm>
            <a:off x="889000" y="1613531"/>
            <a:ext cx="7708899" cy="1920526"/>
          </a:xfrm>
          <a:prstGeom prst="rect">
            <a:avLst/>
          </a:prstGeom>
          <a:noFill/>
        </p:spPr>
        <p:txBody>
          <a:bodyPr wrap="square">
            <a:spAutoFit/>
          </a:bodyPr>
          <a:lstStyle/>
          <a:p>
            <a:pPr defTabSz="914446">
              <a:lnSpc>
                <a:spcPct val="90000"/>
              </a:lnSpc>
              <a:spcBef>
                <a:spcPts val="1000"/>
              </a:spcBef>
              <a:defRPr/>
            </a:pPr>
            <a:r>
              <a:rPr lang="en-US" sz="4400" b="1" dirty="0">
                <a:solidFill>
                  <a:schemeClr val="bg1">
                    <a:lumMod val="95000"/>
                  </a:schemeClr>
                </a:solidFill>
                <a:latin typeface="Calibri" panose="020F0502020204030204"/>
              </a:rPr>
              <a:t>When would communication be imperative in your Food Service operation?</a:t>
            </a:r>
          </a:p>
        </p:txBody>
      </p:sp>
      <p:sp>
        <p:nvSpPr>
          <p:cNvPr id="7" name="Title 1">
            <a:extLst>
              <a:ext uri="{FF2B5EF4-FFF2-40B4-BE49-F238E27FC236}">
                <a16:creationId xmlns:a16="http://schemas.microsoft.com/office/drawing/2014/main" id="{C7416A21-F48E-8ACB-154D-FB99658E44FB}"/>
              </a:ext>
            </a:extLst>
          </p:cNvPr>
          <p:cNvSpPr>
            <a:spLocks noGrp="1"/>
          </p:cNvSpPr>
          <p:nvPr>
            <p:ph type="title"/>
          </p:nvPr>
        </p:nvSpPr>
        <p:spPr>
          <a:xfrm>
            <a:off x="0" y="-609600"/>
            <a:ext cx="12191999" cy="2326216"/>
          </a:xfrm>
        </p:spPr>
        <p:txBody>
          <a:bodyPr>
            <a:normAutofit/>
          </a:bodyPr>
          <a:lstStyle/>
          <a:p>
            <a:pPr algn="ctr"/>
            <a:r>
              <a:rPr lang="en-US" sz="7667" dirty="0">
                <a:ln w="15875">
                  <a:solidFill>
                    <a:srgbClr val="FDAC00"/>
                  </a:solidFill>
                </a:ln>
                <a:solidFill>
                  <a:schemeClr val="bg1"/>
                </a:solidFill>
                <a:latin typeface="Felix Titling" panose="04060505060202020A04" pitchFamily="82" charset="0"/>
              </a:rPr>
              <a:t>Jumping the Hurdle</a:t>
            </a:r>
          </a:p>
        </p:txBody>
      </p:sp>
      <p:pic>
        <p:nvPicPr>
          <p:cNvPr id="8194" name="Picture 2" descr="215 Hurdles Race Illustrations - Free in SVG, PNG, EPS - IconScout">
            <a:extLst>
              <a:ext uri="{FF2B5EF4-FFF2-40B4-BE49-F238E27FC236}">
                <a16:creationId xmlns:a16="http://schemas.microsoft.com/office/drawing/2014/main" id="{41498E19-A971-265E-3A8D-D56C268C9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775" y="2637457"/>
            <a:ext cx="7223224" cy="4873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43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FB2D57-0DA3-4877-82E0-831EA6A2071B}">
  <ds:schemaRefs>
    <ds:schemaRef ds:uri="http://www.w3.org/XML/1998/namespace"/>
    <ds:schemaRef ds:uri="http://purl.org/dc/elements/1.1/"/>
    <ds:schemaRef ds:uri="7e54ac17-df75-46e1-9f47-e29b13318e9c"/>
    <ds:schemaRef ds:uri="http://schemas.microsoft.com/office/2006/metadata/properties"/>
    <ds:schemaRef ds:uri="http://schemas.microsoft.com/office/infopath/2007/PartnerControls"/>
    <ds:schemaRef ds:uri="http://purl.org/dc/dcmitype/"/>
    <ds:schemaRef ds:uri="http://purl.org/dc/terms/"/>
    <ds:schemaRef ds:uri="http://schemas.microsoft.com/office/2006/documentManagement/types"/>
    <ds:schemaRef ds:uri="http://schemas.openxmlformats.org/package/2006/metadata/core-properties"/>
    <ds:schemaRef ds:uri="d2442bea-40cb-465c-b7d3-f52a45c87d05"/>
  </ds:schemaRefs>
</ds:datastoreItem>
</file>

<file path=customXml/itemProps2.xml><?xml version="1.0" encoding="utf-8"?>
<ds:datastoreItem xmlns:ds="http://schemas.openxmlformats.org/officeDocument/2006/customXml" ds:itemID="{E2228AB5-7FA7-49A0-800E-086CA87AAF25}"/>
</file>

<file path=customXml/itemProps3.xml><?xml version="1.0" encoding="utf-8"?>
<ds:datastoreItem xmlns:ds="http://schemas.openxmlformats.org/officeDocument/2006/customXml" ds:itemID="{970B247E-CA38-4235-8C8C-D5B701E208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2014 Cafe LA Presentation template</Template>
  <TotalTime>52255</TotalTime>
  <Words>2232</Words>
  <Application>Microsoft Office PowerPoint</Application>
  <PresentationFormat>Widescreen</PresentationFormat>
  <Paragraphs>212</Paragraphs>
  <Slides>33</Slides>
  <Notes>20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Arial</vt:lpstr>
      <vt:lpstr>Calibri</vt:lpstr>
      <vt:lpstr>Calibri Light</vt:lpstr>
      <vt:lpstr>Courier New</vt:lpstr>
      <vt:lpstr>Felix Titling</vt:lpstr>
      <vt:lpstr>Georgia Pro Black</vt:lpstr>
      <vt:lpstr>Helvetica</vt:lpstr>
      <vt:lpstr>Wingdings</vt:lpstr>
      <vt:lpstr>2014 Cafe LA Presentation template</vt:lpstr>
      <vt:lpstr>1_Office Theme</vt:lpstr>
      <vt:lpstr>PowerPoint Presentation</vt:lpstr>
      <vt:lpstr>Workplace Communication  </vt:lpstr>
      <vt:lpstr>PowerPoint Presentation</vt:lpstr>
      <vt:lpstr>PowerPoint Presentation</vt:lpstr>
      <vt:lpstr>PowerPoint Presentation</vt:lpstr>
      <vt:lpstr>PowerPoint Presentation</vt:lpstr>
      <vt:lpstr>PowerPoint Presentation</vt:lpstr>
      <vt:lpstr>PowerPoint Presentation</vt:lpstr>
      <vt:lpstr>Jumping the Hurdle</vt:lpstr>
      <vt:lpstr>PowerPoint Presentation</vt:lpstr>
      <vt:lpstr>PowerPoint Presentation</vt:lpstr>
      <vt:lpstr>PowerPoint Presentation</vt:lpstr>
      <vt:lpstr>PowerPoint Presentation</vt:lpstr>
      <vt:lpstr>PowerPoint Presentation</vt:lpstr>
      <vt:lpstr>Communication  Awareness</vt:lpstr>
      <vt:lpstr>PowerPoint Presentation</vt:lpstr>
      <vt:lpstr>PowerPoint Presentation</vt:lpstr>
      <vt:lpstr>PowerPoint Presentation</vt:lpstr>
      <vt:lpstr>Comfort Zone  Distancing</vt:lpstr>
      <vt:lpstr>Jumping the Hurdle</vt:lpstr>
      <vt:lpstr>PowerPoint Presentation</vt:lpstr>
      <vt:lpstr>Speak Slowly and Clearly</vt:lpstr>
      <vt:lpstr>PowerPoint Presentation</vt:lpstr>
      <vt:lpstr>PowerPoint Presentation</vt:lpstr>
      <vt:lpstr>Make Eye Contact</vt:lpstr>
      <vt:lpstr>Visual Learners</vt:lpstr>
      <vt:lpstr>PowerPoint Presentation</vt:lpstr>
      <vt:lpstr>Jumping the Hurdle</vt:lpstr>
      <vt:lpstr>PowerPoint Presentation</vt:lpstr>
      <vt:lpstr>PowerPoint Presentation</vt:lpstr>
      <vt:lpstr>Jumping the Hurdle</vt:lpstr>
      <vt:lpstr>Self - Improvement</vt:lpstr>
      <vt:lpstr>PowerPoint Presentation</vt:lpstr>
    </vt:vector>
  </TitlesOfParts>
  <Company>LAUSD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dc:creator>
  <cp:lastModifiedBy>Wheeler, Lareina</cp:lastModifiedBy>
  <cp:revision>1906</cp:revision>
  <cp:lastPrinted>2014-05-30T21:15:13Z</cp:lastPrinted>
  <dcterms:created xsi:type="dcterms:W3CDTF">2014-05-05T14:23:24Z</dcterms:created>
  <dcterms:modified xsi:type="dcterms:W3CDTF">2024-09-06T18:52:11Z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ies>
</file>